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19"/>
  </p:notesMasterIdLst>
  <p:sldIdLst>
    <p:sldId id="256" r:id="rId2"/>
    <p:sldId id="257" r:id="rId3"/>
    <p:sldId id="271" r:id="rId4"/>
    <p:sldId id="258" r:id="rId5"/>
    <p:sldId id="272" r:id="rId6"/>
    <p:sldId id="260" r:id="rId7"/>
    <p:sldId id="269" r:id="rId8"/>
    <p:sldId id="261" r:id="rId9"/>
    <p:sldId id="273" r:id="rId10"/>
    <p:sldId id="268" r:id="rId11"/>
    <p:sldId id="262" r:id="rId12"/>
    <p:sldId id="263" r:id="rId13"/>
    <p:sldId id="264" r:id="rId14"/>
    <p:sldId id="265" r:id="rId15"/>
    <p:sldId id="266" r:id="rId16"/>
    <p:sldId id="267" r:id="rId17"/>
    <p:sldId id="270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5" autoAdjust="0"/>
    <p:restoredTop sz="94660"/>
  </p:normalViewPr>
  <p:slideViewPr>
    <p:cSldViewPr>
      <p:cViewPr>
        <p:scale>
          <a:sx n="125" d="100"/>
          <a:sy n="125" d="100"/>
        </p:scale>
        <p:origin x="18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5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ohamed\Desktop\Sujets%20IUT%20Dijon\nasa%20tlx%20IUT%20dij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ohamed\Desktop\Sujet%20exp&#233;%20Master%20Pro\nasa%20tlx%20Master%20Pr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ohamed\Desktop\Sujets%20exp&#233;%20retrait&#233;s%20IURRARD\nasa%20tlx%20retrait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en-US" dirty="0"/>
              <a:t>Etudiants IUT</a:t>
            </a:r>
          </a:p>
        </c:rich>
      </c:tx>
      <c:layout>
        <c:manualLayout>
          <c:xMode val="edge"/>
          <c:yMode val="edge"/>
          <c:x val="0.34688188976378087"/>
          <c:y val="2.3460410557184751E-2"/>
        </c:manualLayout>
      </c:layout>
    </c:title>
    <c:plotArea>
      <c:layout/>
      <c:scatterChart>
        <c:scatterStyle val="lineMarker"/>
        <c:ser>
          <c:idx val="0"/>
          <c:order val="0"/>
          <c:tx>
            <c:strRef>
              <c:f>recap!$B$2</c:f>
              <c:strCache>
                <c:ptCount val="1"/>
                <c:pt idx="0">
                  <c:v>groupe 1</c:v>
                </c:pt>
              </c:strCache>
            </c:strRef>
          </c:tx>
          <c:spPr>
            <a:ln w="28575">
              <a:noFill/>
            </a:ln>
          </c:spPr>
          <c:xVal>
            <c:strRef>
              <c:f>recap!$A$3:$A$29</c:f>
              <c:strCache>
                <c:ptCount val="27"/>
                <c:pt idx="0">
                  <c:v>sujets</c:v>
                </c:pt>
                <c:pt idx="1">
                  <c:v>n1</c:v>
                </c:pt>
                <c:pt idx="2">
                  <c:v>n2</c:v>
                </c:pt>
                <c:pt idx="3">
                  <c:v>n3</c:v>
                </c:pt>
                <c:pt idx="4">
                  <c:v>n4</c:v>
                </c:pt>
                <c:pt idx="5">
                  <c:v>n5</c:v>
                </c:pt>
                <c:pt idx="6">
                  <c:v>n6</c:v>
                </c:pt>
                <c:pt idx="7">
                  <c:v>n7</c:v>
                </c:pt>
                <c:pt idx="8">
                  <c:v>n8</c:v>
                </c:pt>
                <c:pt idx="9">
                  <c:v>n9</c:v>
                </c:pt>
                <c:pt idx="10">
                  <c:v>n10</c:v>
                </c:pt>
                <c:pt idx="11">
                  <c:v>n11</c:v>
                </c:pt>
                <c:pt idx="12">
                  <c:v>n12</c:v>
                </c:pt>
                <c:pt idx="13">
                  <c:v>n13</c:v>
                </c:pt>
                <c:pt idx="14">
                  <c:v>p1</c:v>
                </c:pt>
                <c:pt idx="15">
                  <c:v>p2</c:v>
                </c:pt>
                <c:pt idx="16">
                  <c:v>p3</c:v>
                </c:pt>
                <c:pt idx="17">
                  <c:v>p4</c:v>
                </c:pt>
                <c:pt idx="18">
                  <c:v>p5</c:v>
                </c:pt>
                <c:pt idx="19">
                  <c:v>p6</c:v>
                </c:pt>
                <c:pt idx="20">
                  <c:v>p7</c:v>
                </c:pt>
                <c:pt idx="21">
                  <c:v>p8</c:v>
                </c:pt>
                <c:pt idx="22">
                  <c:v>p9</c:v>
                </c:pt>
                <c:pt idx="23">
                  <c:v>p10</c:v>
                </c:pt>
                <c:pt idx="24">
                  <c:v>p11</c:v>
                </c:pt>
                <c:pt idx="25">
                  <c:v>p12</c:v>
                </c:pt>
                <c:pt idx="26">
                  <c:v>p13</c:v>
                </c:pt>
              </c:strCache>
            </c:strRef>
          </c:xVal>
          <c:yVal>
            <c:numRef>
              <c:f>recap!$B$3:$B$29</c:f>
              <c:numCache>
                <c:formatCode>General</c:formatCode>
                <c:ptCount val="27"/>
                <c:pt idx="0">
                  <c:v>0</c:v>
                </c:pt>
                <c:pt idx="1">
                  <c:v>58</c:v>
                </c:pt>
                <c:pt idx="2">
                  <c:v>75</c:v>
                </c:pt>
                <c:pt idx="3">
                  <c:v>75</c:v>
                </c:pt>
                <c:pt idx="4">
                  <c:v>62</c:v>
                </c:pt>
                <c:pt idx="5">
                  <c:v>68</c:v>
                </c:pt>
                <c:pt idx="6">
                  <c:v>63</c:v>
                </c:pt>
                <c:pt idx="7">
                  <c:v>76</c:v>
                </c:pt>
                <c:pt idx="8">
                  <c:v>71</c:v>
                </c:pt>
                <c:pt idx="9">
                  <c:v>69</c:v>
                </c:pt>
                <c:pt idx="10">
                  <c:v>82</c:v>
                </c:pt>
                <c:pt idx="11">
                  <c:v>76</c:v>
                </c:pt>
                <c:pt idx="12">
                  <c:v>75</c:v>
                </c:pt>
                <c:pt idx="13">
                  <c:v>75</c:v>
                </c:pt>
              </c:numCache>
            </c:numRef>
          </c:yVal>
        </c:ser>
        <c:ser>
          <c:idx val="1"/>
          <c:order val="1"/>
          <c:tx>
            <c:strRef>
              <c:f>recap!$C$2</c:f>
              <c:strCache>
                <c:ptCount val="1"/>
                <c:pt idx="0">
                  <c:v>groupe 2</c:v>
                </c:pt>
              </c:strCache>
            </c:strRef>
          </c:tx>
          <c:spPr>
            <a:ln w="28575">
              <a:noFill/>
            </a:ln>
          </c:spPr>
          <c:xVal>
            <c:strRef>
              <c:f>recap!$A$3:$A$29</c:f>
              <c:strCache>
                <c:ptCount val="27"/>
                <c:pt idx="0">
                  <c:v>sujets</c:v>
                </c:pt>
                <c:pt idx="1">
                  <c:v>n1</c:v>
                </c:pt>
                <c:pt idx="2">
                  <c:v>n2</c:v>
                </c:pt>
                <c:pt idx="3">
                  <c:v>n3</c:v>
                </c:pt>
                <c:pt idx="4">
                  <c:v>n4</c:v>
                </c:pt>
                <c:pt idx="5">
                  <c:v>n5</c:v>
                </c:pt>
                <c:pt idx="6">
                  <c:v>n6</c:v>
                </c:pt>
                <c:pt idx="7">
                  <c:v>n7</c:v>
                </c:pt>
                <c:pt idx="8">
                  <c:v>n8</c:v>
                </c:pt>
                <c:pt idx="9">
                  <c:v>n9</c:v>
                </c:pt>
                <c:pt idx="10">
                  <c:v>n10</c:v>
                </c:pt>
                <c:pt idx="11">
                  <c:v>n11</c:v>
                </c:pt>
                <c:pt idx="12">
                  <c:v>n12</c:v>
                </c:pt>
                <c:pt idx="13">
                  <c:v>n13</c:v>
                </c:pt>
                <c:pt idx="14">
                  <c:v>p1</c:v>
                </c:pt>
                <c:pt idx="15">
                  <c:v>p2</c:v>
                </c:pt>
                <c:pt idx="16">
                  <c:v>p3</c:v>
                </c:pt>
                <c:pt idx="17">
                  <c:v>p4</c:v>
                </c:pt>
                <c:pt idx="18">
                  <c:v>p5</c:v>
                </c:pt>
                <c:pt idx="19">
                  <c:v>p6</c:v>
                </c:pt>
                <c:pt idx="20">
                  <c:v>p7</c:v>
                </c:pt>
                <c:pt idx="21">
                  <c:v>p8</c:v>
                </c:pt>
                <c:pt idx="22">
                  <c:v>p9</c:v>
                </c:pt>
                <c:pt idx="23">
                  <c:v>p10</c:v>
                </c:pt>
                <c:pt idx="24">
                  <c:v>p11</c:v>
                </c:pt>
                <c:pt idx="25">
                  <c:v>p12</c:v>
                </c:pt>
                <c:pt idx="26">
                  <c:v>p13</c:v>
                </c:pt>
              </c:strCache>
            </c:strRef>
          </c:xVal>
          <c:yVal>
            <c:numRef>
              <c:f>recap!$C$3:$C$29</c:f>
              <c:numCache>
                <c:formatCode>General</c:formatCode>
                <c:ptCount val="27"/>
                <c:pt idx="0">
                  <c:v>0</c:v>
                </c:pt>
                <c:pt idx="14">
                  <c:v>64</c:v>
                </c:pt>
                <c:pt idx="15">
                  <c:v>52</c:v>
                </c:pt>
                <c:pt idx="16">
                  <c:v>54</c:v>
                </c:pt>
                <c:pt idx="17">
                  <c:v>49</c:v>
                </c:pt>
                <c:pt idx="18">
                  <c:v>51</c:v>
                </c:pt>
                <c:pt idx="19">
                  <c:v>50</c:v>
                </c:pt>
                <c:pt idx="20">
                  <c:v>34</c:v>
                </c:pt>
                <c:pt idx="21">
                  <c:v>76</c:v>
                </c:pt>
                <c:pt idx="22">
                  <c:v>46</c:v>
                </c:pt>
                <c:pt idx="23">
                  <c:v>36</c:v>
                </c:pt>
                <c:pt idx="24">
                  <c:v>47</c:v>
                </c:pt>
                <c:pt idx="25">
                  <c:v>17</c:v>
                </c:pt>
                <c:pt idx="26">
                  <c:v>25</c:v>
                </c:pt>
              </c:numCache>
            </c:numRef>
          </c:yVal>
        </c:ser>
        <c:axId val="89270528"/>
        <c:axId val="89355008"/>
      </c:scatterChart>
      <c:valAx>
        <c:axId val="892705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 dirty="0" smtClean="0"/>
                  <a:t>EFFECTIF</a:t>
                </a:r>
                <a:endParaRPr lang="fr-FR" dirty="0"/>
              </a:p>
            </c:rich>
          </c:tx>
          <c:layout/>
        </c:title>
        <c:tickLblPos val="nextTo"/>
        <c:crossAx val="89355008"/>
        <c:crosses val="autoZero"/>
        <c:crossBetween val="midCat"/>
      </c:valAx>
      <c:valAx>
        <c:axId val="89355008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fr-FR" dirty="0" smtClean="0"/>
                  <a:t>COEFF</a:t>
                </a:r>
                <a:endParaRPr lang="fr-FR" dirty="0"/>
              </a:p>
            </c:rich>
          </c:tx>
          <c:layout>
            <c:manualLayout>
              <c:xMode val="edge"/>
              <c:yMode val="edge"/>
              <c:x val="3.4577598864211294E-2"/>
              <c:y val="5.4720637928695824E-2"/>
            </c:manualLayout>
          </c:layout>
        </c:title>
        <c:numFmt formatCode="General" sourceLinked="1"/>
        <c:tickLblPos val="nextTo"/>
        <c:crossAx val="89270528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en-US" dirty="0"/>
              <a:t>Etudiants</a:t>
            </a:r>
            <a:r>
              <a:rPr lang="en-US" baseline="0" dirty="0"/>
              <a:t> Master pro</a:t>
            </a:r>
            <a:endParaRPr lang="en-US" dirty="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recap!$B$2</c:f>
              <c:strCache>
                <c:ptCount val="1"/>
                <c:pt idx="0">
                  <c:v>groupe 1</c:v>
                </c:pt>
              </c:strCache>
            </c:strRef>
          </c:tx>
          <c:spPr>
            <a:ln w="28575">
              <a:noFill/>
            </a:ln>
          </c:spPr>
          <c:xVal>
            <c:strRef>
              <c:f>recap!$A$3:$A$23</c:f>
              <c:strCache>
                <c:ptCount val="21"/>
                <c:pt idx="0">
                  <c:v>sujets</c:v>
                </c:pt>
                <c:pt idx="1">
                  <c:v>n1</c:v>
                </c:pt>
                <c:pt idx="2">
                  <c:v>n2</c:v>
                </c:pt>
                <c:pt idx="3">
                  <c:v>n3</c:v>
                </c:pt>
                <c:pt idx="4">
                  <c:v>n4</c:v>
                </c:pt>
                <c:pt idx="5">
                  <c:v>n5</c:v>
                </c:pt>
                <c:pt idx="6">
                  <c:v>n6</c:v>
                </c:pt>
                <c:pt idx="7">
                  <c:v>n7</c:v>
                </c:pt>
                <c:pt idx="8">
                  <c:v>n8</c:v>
                </c:pt>
                <c:pt idx="9">
                  <c:v>n9</c:v>
                </c:pt>
                <c:pt idx="10">
                  <c:v>n10</c:v>
                </c:pt>
                <c:pt idx="11">
                  <c:v>p1</c:v>
                </c:pt>
                <c:pt idx="12">
                  <c:v>p2</c:v>
                </c:pt>
                <c:pt idx="13">
                  <c:v>p3</c:v>
                </c:pt>
                <c:pt idx="14">
                  <c:v>p4</c:v>
                </c:pt>
                <c:pt idx="15">
                  <c:v>p5</c:v>
                </c:pt>
                <c:pt idx="16">
                  <c:v>p6</c:v>
                </c:pt>
                <c:pt idx="17">
                  <c:v>p7</c:v>
                </c:pt>
                <c:pt idx="18">
                  <c:v>p8</c:v>
                </c:pt>
                <c:pt idx="19">
                  <c:v>p9</c:v>
                </c:pt>
                <c:pt idx="20">
                  <c:v>p10</c:v>
                </c:pt>
              </c:strCache>
            </c:strRef>
          </c:xVal>
          <c:yVal>
            <c:numRef>
              <c:f>recap!$B$3:$B$23</c:f>
              <c:numCache>
                <c:formatCode>General</c:formatCode>
                <c:ptCount val="21"/>
                <c:pt idx="0">
                  <c:v>0</c:v>
                </c:pt>
                <c:pt idx="1">
                  <c:v>65</c:v>
                </c:pt>
                <c:pt idx="2">
                  <c:v>74</c:v>
                </c:pt>
                <c:pt idx="3">
                  <c:v>51</c:v>
                </c:pt>
                <c:pt idx="4">
                  <c:v>71</c:v>
                </c:pt>
                <c:pt idx="5">
                  <c:v>25</c:v>
                </c:pt>
                <c:pt idx="6">
                  <c:v>92</c:v>
                </c:pt>
                <c:pt idx="7">
                  <c:v>60</c:v>
                </c:pt>
                <c:pt idx="8">
                  <c:v>70</c:v>
                </c:pt>
                <c:pt idx="9">
                  <c:v>64</c:v>
                </c:pt>
                <c:pt idx="10">
                  <c:v>58</c:v>
                </c:pt>
              </c:numCache>
            </c:numRef>
          </c:yVal>
        </c:ser>
        <c:ser>
          <c:idx val="1"/>
          <c:order val="1"/>
          <c:tx>
            <c:strRef>
              <c:f>recap!$C$2</c:f>
              <c:strCache>
                <c:ptCount val="1"/>
                <c:pt idx="0">
                  <c:v>groupe 2</c:v>
                </c:pt>
              </c:strCache>
            </c:strRef>
          </c:tx>
          <c:spPr>
            <a:ln w="28575">
              <a:noFill/>
            </a:ln>
          </c:spPr>
          <c:xVal>
            <c:strRef>
              <c:f>recap!$A$3:$A$23</c:f>
              <c:strCache>
                <c:ptCount val="21"/>
                <c:pt idx="0">
                  <c:v>sujets</c:v>
                </c:pt>
                <c:pt idx="1">
                  <c:v>n1</c:v>
                </c:pt>
                <c:pt idx="2">
                  <c:v>n2</c:v>
                </c:pt>
                <c:pt idx="3">
                  <c:v>n3</c:v>
                </c:pt>
                <c:pt idx="4">
                  <c:v>n4</c:v>
                </c:pt>
                <c:pt idx="5">
                  <c:v>n5</c:v>
                </c:pt>
                <c:pt idx="6">
                  <c:v>n6</c:v>
                </c:pt>
                <c:pt idx="7">
                  <c:v>n7</c:v>
                </c:pt>
                <c:pt idx="8">
                  <c:v>n8</c:v>
                </c:pt>
                <c:pt idx="9">
                  <c:v>n9</c:v>
                </c:pt>
                <c:pt idx="10">
                  <c:v>n10</c:v>
                </c:pt>
                <c:pt idx="11">
                  <c:v>p1</c:v>
                </c:pt>
                <c:pt idx="12">
                  <c:v>p2</c:v>
                </c:pt>
                <c:pt idx="13">
                  <c:v>p3</c:v>
                </c:pt>
                <c:pt idx="14">
                  <c:v>p4</c:v>
                </c:pt>
                <c:pt idx="15">
                  <c:v>p5</c:v>
                </c:pt>
                <c:pt idx="16">
                  <c:v>p6</c:v>
                </c:pt>
                <c:pt idx="17">
                  <c:v>p7</c:v>
                </c:pt>
                <c:pt idx="18">
                  <c:v>p8</c:v>
                </c:pt>
                <c:pt idx="19">
                  <c:v>p9</c:v>
                </c:pt>
                <c:pt idx="20">
                  <c:v>p10</c:v>
                </c:pt>
              </c:strCache>
            </c:strRef>
          </c:xVal>
          <c:yVal>
            <c:numRef>
              <c:f>recap!$C$3:$C$23</c:f>
              <c:numCache>
                <c:formatCode>General</c:formatCode>
                <c:ptCount val="21"/>
                <c:pt idx="0">
                  <c:v>0</c:v>
                </c:pt>
                <c:pt idx="11">
                  <c:v>45</c:v>
                </c:pt>
                <c:pt idx="12">
                  <c:v>66</c:v>
                </c:pt>
                <c:pt idx="13">
                  <c:v>78</c:v>
                </c:pt>
                <c:pt idx="14">
                  <c:v>71</c:v>
                </c:pt>
                <c:pt idx="15">
                  <c:v>37</c:v>
                </c:pt>
                <c:pt idx="16">
                  <c:v>96</c:v>
                </c:pt>
                <c:pt idx="17">
                  <c:v>71</c:v>
                </c:pt>
                <c:pt idx="18">
                  <c:v>81</c:v>
                </c:pt>
                <c:pt idx="19">
                  <c:v>15</c:v>
                </c:pt>
                <c:pt idx="20">
                  <c:v>53</c:v>
                </c:pt>
              </c:numCache>
            </c:numRef>
          </c:yVal>
        </c:ser>
        <c:axId val="89367680"/>
        <c:axId val="89369600"/>
      </c:scatterChart>
      <c:valAx>
        <c:axId val="893676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 dirty="0" smtClean="0"/>
                  <a:t>EFFECTIF</a:t>
                </a:r>
                <a:endParaRPr lang="fr-FR" dirty="0"/>
              </a:p>
            </c:rich>
          </c:tx>
          <c:layout/>
        </c:title>
        <c:tickLblPos val="nextTo"/>
        <c:crossAx val="89369600"/>
        <c:crosses val="autoZero"/>
        <c:crossBetween val="midCat"/>
      </c:valAx>
      <c:valAx>
        <c:axId val="8936960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fr-FR" dirty="0" smtClean="0"/>
                  <a:t>COEFF</a:t>
                </a:r>
                <a:endParaRPr lang="fr-FR" dirty="0"/>
              </a:p>
            </c:rich>
          </c:tx>
          <c:layout>
            <c:manualLayout>
              <c:xMode val="edge"/>
              <c:yMode val="edge"/>
              <c:x val="3.456402199528668E-2"/>
              <c:y val="2.9007503376114296E-2"/>
            </c:manualLayout>
          </c:layout>
        </c:title>
        <c:numFmt formatCode="General" sourceLinked="1"/>
        <c:tickLblPos val="nextTo"/>
        <c:crossAx val="89367680"/>
        <c:crosses val="autoZero"/>
        <c:crossBetween val="midCat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en-US" dirty="0"/>
              <a:t>Retraités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1879084967320313E-2"/>
          <c:y val="0.1196449402158065"/>
          <c:w val="0.81113877309453963"/>
          <c:h val="0.77097234373481094"/>
        </c:manualLayout>
      </c:layout>
      <c:scatterChart>
        <c:scatterStyle val="lineMarker"/>
        <c:ser>
          <c:idx val="0"/>
          <c:order val="0"/>
          <c:tx>
            <c:strRef>
              <c:f>recap!$B$2</c:f>
              <c:strCache>
                <c:ptCount val="1"/>
                <c:pt idx="0">
                  <c:v>groupe 1</c:v>
                </c:pt>
              </c:strCache>
            </c:strRef>
          </c:tx>
          <c:spPr>
            <a:ln w="28575">
              <a:noFill/>
            </a:ln>
          </c:spPr>
          <c:xVal>
            <c:strRef>
              <c:f>recap!$A$3:$A$13</c:f>
              <c:strCache>
                <c:ptCount val="11"/>
                <c:pt idx="0">
                  <c:v>sujets</c:v>
                </c:pt>
                <c:pt idx="1">
                  <c:v>n1</c:v>
                </c:pt>
                <c:pt idx="2">
                  <c:v>n2</c:v>
                </c:pt>
                <c:pt idx="3">
                  <c:v>n3</c:v>
                </c:pt>
                <c:pt idx="4">
                  <c:v>n4</c:v>
                </c:pt>
                <c:pt idx="5">
                  <c:v>n5</c:v>
                </c:pt>
                <c:pt idx="6">
                  <c:v>p1</c:v>
                </c:pt>
                <c:pt idx="7">
                  <c:v>p2</c:v>
                </c:pt>
                <c:pt idx="8">
                  <c:v>p3</c:v>
                </c:pt>
                <c:pt idx="9">
                  <c:v>p4</c:v>
                </c:pt>
                <c:pt idx="10">
                  <c:v>p5</c:v>
                </c:pt>
              </c:strCache>
            </c:strRef>
          </c:xVal>
          <c:yVal>
            <c:numRef>
              <c:f>recap!$B$3:$B$13</c:f>
              <c:numCache>
                <c:formatCode>General</c:formatCode>
                <c:ptCount val="11"/>
                <c:pt idx="0">
                  <c:v>0</c:v>
                </c:pt>
                <c:pt idx="1">
                  <c:v>52</c:v>
                </c:pt>
                <c:pt idx="2">
                  <c:v>54</c:v>
                </c:pt>
                <c:pt idx="3">
                  <c:v>77</c:v>
                </c:pt>
                <c:pt idx="4">
                  <c:v>68</c:v>
                </c:pt>
                <c:pt idx="5">
                  <c:v>86</c:v>
                </c:pt>
              </c:numCache>
            </c:numRef>
          </c:yVal>
        </c:ser>
        <c:ser>
          <c:idx val="1"/>
          <c:order val="1"/>
          <c:tx>
            <c:strRef>
              <c:f>recap!$C$2</c:f>
              <c:strCache>
                <c:ptCount val="1"/>
                <c:pt idx="0">
                  <c:v>groupe 2</c:v>
                </c:pt>
              </c:strCache>
            </c:strRef>
          </c:tx>
          <c:spPr>
            <a:ln w="28575">
              <a:noFill/>
            </a:ln>
          </c:spPr>
          <c:xVal>
            <c:strRef>
              <c:f>recap!$A$3:$A$13</c:f>
              <c:strCache>
                <c:ptCount val="11"/>
                <c:pt idx="0">
                  <c:v>sujets</c:v>
                </c:pt>
                <c:pt idx="1">
                  <c:v>n1</c:v>
                </c:pt>
                <c:pt idx="2">
                  <c:v>n2</c:v>
                </c:pt>
                <c:pt idx="3">
                  <c:v>n3</c:v>
                </c:pt>
                <c:pt idx="4">
                  <c:v>n4</c:v>
                </c:pt>
                <c:pt idx="5">
                  <c:v>n5</c:v>
                </c:pt>
                <c:pt idx="6">
                  <c:v>p1</c:v>
                </c:pt>
                <c:pt idx="7">
                  <c:v>p2</c:v>
                </c:pt>
                <c:pt idx="8">
                  <c:v>p3</c:v>
                </c:pt>
                <c:pt idx="9">
                  <c:v>p4</c:v>
                </c:pt>
                <c:pt idx="10">
                  <c:v>p5</c:v>
                </c:pt>
              </c:strCache>
            </c:strRef>
          </c:xVal>
          <c:yVal>
            <c:numRef>
              <c:f>recap!$C$3:$C$13</c:f>
              <c:numCache>
                <c:formatCode>General</c:formatCode>
                <c:ptCount val="11"/>
                <c:pt idx="0">
                  <c:v>0</c:v>
                </c:pt>
                <c:pt idx="6">
                  <c:v>44</c:v>
                </c:pt>
                <c:pt idx="7">
                  <c:v>37</c:v>
                </c:pt>
                <c:pt idx="8">
                  <c:v>61</c:v>
                </c:pt>
                <c:pt idx="9">
                  <c:v>50</c:v>
                </c:pt>
                <c:pt idx="10">
                  <c:v>66</c:v>
                </c:pt>
              </c:numCache>
            </c:numRef>
          </c:yVal>
        </c:ser>
        <c:axId val="90385024"/>
        <c:axId val="90452736"/>
      </c:scatterChart>
      <c:valAx>
        <c:axId val="90385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 dirty="0" smtClean="0"/>
                  <a:t>EFFECTIF</a:t>
                </a:r>
                <a:endParaRPr lang="fr-FR" dirty="0"/>
              </a:p>
            </c:rich>
          </c:tx>
          <c:layout>
            <c:manualLayout>
              <c:xMode val="edge"/>
              <c:yMode val="edge"/>
              <c:x val="0.88499758031939801"/>
              <c:y val="0.94400378947023456"/>
            </c:manualLayout>
          </c:layout>
        </c:title>
        <c:tickLblPos val="nextTo"/>
        <c:crossAx val="90452736"/>
        <c:crosses val="autoZero"/>
        <c:crossBetween val="midCat"/>
      </c:valAx>
      <c:valAx>
        <c:axId val="9045273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fr-FR" dirty="0" smtClean="0"/>
                  <a:t>COEFF</a:t>
                </a:r>
                <a:endParaRPr lang="fr-FR" dirty="0"/>
              </a:p>
            </c:rich>
          </c:tx>
          <c:layout>
            <c:manualLayout>
              <c:xMode val="edge"/>
              <c:yMode val="edge"/>
              <c:x val="6.6031283870529089E-2"/>
              <c:y val="2.6952285209714088E-3"/>
            </c:manualLayout>
          </c:layout>
        </c:title>
        <c:numFmt formatCode="General" sourceLinked="1"/>
        <c:tickLblPos val="nextTo"/>
        <c:crossAx val="90385024"/>
        <c:crosses val="autoZero"/>
        <c:crossBetween val="midCat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F88179F-A2F2-4496-9A31-7AFCCAA8D64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E7F7B4-76AD-4127-9E7D-9D797095FED8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64A1DB-90E1-4C08-BC07-955A9C6FD83B}" type="slidenum">
              <a:rPr lang="fr-FR" smtClean="0"/>
              <a:pPr/>
              <a:t>10</a:t>
            </a:fld>
            <a:endParaRPr lang="fr-F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624BEA-797E-486C-9304-5D65C335C125}" type="slidenum">
              <a:rPr lang="fr-FR" smtClean="0"/>
              <a:pPr/>
              <a:t>11</a:t>
            </a:fld>
            <a:endParaRPr lang="fr-FR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16617-95C9-4155-B021-14EB07124070}" type="slidenum">
              <a:rPr lang="fr-FR" smtClean="0"/>
              <a:pPr/>
              <a:t>12</a:t>
            </a:fld>
            <a:endParaRPr lang="fr-FR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396618-6C24-4076-B451-F454540B69E6}" type="slidenum">
              <a:rPr lang="fr-FR" smtClean="0"/>
              <a:pPr/>
              <a:t>13</a:t>
            </a:fld>
            <a:endParaRPr lang="fr-FR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8286ED-8F31-4619-A1AD-38A3C57338CC}" type="slidenum">
              <a:rPr lang="fr-FR" smtClean="0"/>
              <a:pPr/>
              <a:t>14</a:t>
            </a:fld>
            <a:endParaRPr lang="fr-FR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928312-3E98-43C1-87C7-310289CE85D3}" type="slidenum">
              <a:rPr lang="fr-FR" smtClean="0"/>
              <a:pPr/>
              <a:t>15</a:t>
            </a:fld>
            <a:endParaRPr lang="fr-FR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1B3D68-0FFD-4391-8832-E78FD024168B}" type="slidenum">
              <a:rPr lang="fr-FR" smtClean="0"/>
              <a:pPr/>
              <a:t>16</a:t>
            </a:fld>
            <a:endParaRPr lang="fr-FR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88179F-A2F2-4496-9A31-7AFCCAA8D642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8C6BFF-B5B3-4D9B-8278-9417FBA6A932}" type="slidenum">
              <a:rPr lang="fr-FR" smtClean="0"/>
              <a:pPr/>
              <a:t>2</a:t>
            </a:fld>
            <a:endParaRPr lang="fr-FR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88179F-A2F2-4496-9A31-7AFCCAA8D642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C3919C-7041-4AF7-9CB2-71F691FEA080}" type="slidenum">
              <a:rPr lang="fr-FR" smtClean="0"/>
              <a:pPr/>
              <a:t>4</a:t>
            </a:fld>
            <a:endParaRPr lang="fr-FR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88179F-A2F2-4496-9A31-7AFCCAA8D642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C664B4-ACCE-4D4E-AF3B-30535941F36E}" type="slidenum">
              <a:rPr lang="fr-FR" smtClean="0"/>
              <a:pPr/>
              <a:t>6</a:t>
            </a:fld>
            <a:endParaRPr lang="fr-FR" dirty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88179F-A2F2-4496-9A31-7AFCCAA8D642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3C687E-B972-4867-B5D6-454D8E66E372}" type="slidenum">
              <a:rPr lang="fr-FR" smtClean="0"/>
              <a:pPr/>
              <a:t>8</a:t>
            </a:fld>
            <a:endParaRPr lang="fr-FR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88179F-A2F2-4496-9A31-7AFCCAA8D642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 dirty="0"/>
            </a:p>
          </p:txBody>
        </p:sp>
      </p:grpSp>
      <p:sp>
        <p:nvSpPr>
          <p:cNvPr id="1147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147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2FDE7D2-8230-47A4-9AF9-4089C1F5CAC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B42F3-4EAD-4BEF-8705-C2347BBF640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5D4EA-CE3E-4D56-B781-828995F0994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04523-913D-4D03-9C0A-85CC895CA79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DEDB5-84B4-4DDA-AE5C-B2A6B7900EB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C323A-D0B2-44CE-8CB9-AD978EE2F99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78EEC-54E1-437A-95CC-D0045B54B35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36D3-47A9-460F-92E1-16FEAE64C14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42E6C-657D-4DAC-A597-30D6B30FBF4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59122-D2FF-4089-9337-96F9C898BF5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2E4D3-DD3E-4358-8560-2AE734D9C95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 dirty="0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36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136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136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FE7C69-39F6-4DEE-8A6A-B07954676BD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Document_Microsoft_Office_Word3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Document_Microsoft_Office_Word1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Document_Microsoft_Office_Word2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z="2800" b="1" dirty="0" smtClean="0"/>
              <a:t>Comparaison ergonomique de 2 systèmes de recherche d’informations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r-FR" sz="2000" b="1" dirty="0" smtClean="0"/>
              <a:t>Mohamed DJOUANI, </a:t>
            </a:r>
            <a:r>
              <a:rPr lang="fr-FR" sz="2000" b="1" smtClean="0"/>
              <a:t>Stéphane CARO, </a:t>
            </a:r>
            <a:r>
              <a:rPr lang="fr-FR" sz="2000" b="1" dirty="0" smtClean="0"/>
              <a:t>Jean-Michel BOUCHEIX &amp; Laurent BERGEROT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re 1"/>
          <p:cNvSpPr>
            <a:spLocks noGrp="1"/>
          </p:cNvSpPr>
          <p:nvPr>
            <p:ph type="title"/>
          </p:nvPr>
        </p:nvSpPr>
        <p:spPr>
          <a:xfrm>
            <a:off x="1143000" y="214313"/>
            <a:ext cx="7793038" cy="1462087"/>
          </a:xfrm>
        </p:spPr>
        <p:txBody>
          <a:bodyPr/>
          <a:lstStyle/>
          <a:p>
            <a:r>
              <a:rPr lang="fr-FR" sz="3200" b="1" dirty="0" smtClean="0"/>
              <a:t>Méthodologie</a:t>
            </a:r>
          </a:p>
        </p:txBody>
      </p:sp>
      <p:sp>
        <p:nvSpPr>
          <p:cNvPr id="1028" name="Espace réservé du contenu 2"/>
          <p:cNvSpPr>
            <a:spLocks noGrp="1"/>
          </p:cNvSpPr>
          <p:nvPr>
            <p:ph idx="1"/>
          </p:nvPr>
        </p:nvSpPr>
        <p:spPr>
          <a:xfrm>
            <a:off x="1714500" y="2143125"/>
            <a:ext cx="6318250" cy="4114800"/>
          </a:xfrm>
        </p:spPr>
        <p:txBody>
          <a:bodyPr/>
          <a:lstStyle/>
          <a:p>
            <a:endParaRPr lang="fr-FR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85918" y="2857496"/>
          <a:ext cx="6072188" cy="2414587"/>
        </p:xfrm>
        <a:graphic>
          <a:graphicData uri="http://schemas.openxmlformats.org/presentationml/2006/ole">
            <p:oleObj spid="_x0000_s1026" name="Document" r:id="rId4" imgW="6062607" imgH="2414607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229600" cy="642937"/>
          </a:xfrm>
        </p:spPr>
        <p:txBody>
          <a:bodyPr/>
          <a:lstStyle/>
          <a:p>
            <a:pPr marL="1117600" indent="-1117600" eaLnBrk="1" hangingPunct="1">
              <a:buFont typeface="+mj-lt"/>
              <a:buAutoNum type="romanUcPeriod" startAt="5"/>
            </a:pPr>
            <a:r>
              <a:rPr lang="fr-FR" sz="3200" b="1" dirty="0" smtClean="0"/>
              <a:t>Les résultats en cours</a:t>
            </a:r>
          </a:p>
        </p:txBody>
      </p:sp>
      <p:sp>
        <p:nvSpPr>
          <p:cNvPr id="2054" name="Espace réservé du texte 9"/>
          <p:cNvSpPr>
            <a:spLocks noGrp="1"/>
          </p:cNvSpPr>
          <p:nvPr>
            <p:ph type="body" idx="1"/>
          </p:nvPr>
        </p:nvSpPr>
        <p:spPr>
          <a:xfrm>
            <a:off x="500063" y="1214438"/>
            <a:ext cx="4040187" cy="571500"/>
          </a:xfrm>
        </p:spPr>
        <p:txBody>
          <a:bodyPr/>
          <a:lstStyle/>
          <a:p>
            <a:r>
              <a:rPr lang="fr-FR" dirty="0" smtClean="0"/>
              <a:t>Temps </a:t>
            </a:r>
          </a:p>
        </p:txBody>
      </p:sp>
      <p:sp>
        <p:nvSpPr>
          <p:cNvPr id="2055" name="Espace réservé du contenu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2056" name="Espace réservé du texte 11"/>
          <p:cNvSpPr>
            <a:spLocks noGrp="1"/>
          </p:cNvSpPr>
          <p:nvPr>
            <p:ph type="body" sz="quarter" idx="3"/>
          </p:nvPr>
        </p:nvSpPr>
        <p:spPr>
          <a:xfrm>
            <a:off x="4645025" y="1214438"/>
            <a:ext cx="4070350" cy="571500"/>
          </a:xfrm>
        </p:spPr>
        <p:txBody>
          <a:bodyPr/>
          <a:lstStyle/>
          <a:p>
            <a:endParaRPr lang="fr-FR" dirty="0" smtClean="0"/>
          </a:p>
        </p:txBody>
      </p:sp>
      <p:sp>
        <p:nvSpPr>
          <p:cNvPr id="2057" name="Espace réservé du contenu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 smtClean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571500" y="2286000"/>
          <a:ext cx="3929063" cy="3303588"/>
        </p:xfrm>
        <a:graphic>
          <a:graphicData uri="http://schemas.openxmlformats.org/presentationml/2006/ole">
            <p:oleObj spid="_x0000_s2050" r:id="rId4" imgW="5943600" imgH="4457880" progId="">
              <p:embed/>
            </p:oleObj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5572125" y="357188"/>
          <a:ext cx="3429000" cy="2667000"/>
        </p:xfrm>
        <a:graphic>
          <a:graphicData uri="http://schemas.openxmlformats.org/presentationml/2006/ole">
            <p:oleObj spid="_x0000_s2051" r:id="rId5" imgW="5730120" imgH="4457880" progId="">
              <p:embed/>
            </p:oleObj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/>
        </p:nvGraphicFramePr>
        <p:xfrm>
          <a:off x="4714875" y="3357563"/>
          <a:ext cx="3884613" cy="2759075"/>
        </p:xfrm>
        <a:graphic>
          <a:graphicData uri="http://schemas.openxmlformats.org/presentationml/2006/ole">
            <p:oleObj spid="_x0000_s2052" r:id="rId6" imgW="5730120" imgH="44578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Résultats en cours</a:t>
            </a:r>
          </a:p>
        </p:txBody>
      </p:sp>
      <p:sp>
        <p:nvSpPr>
          <p:cNvPr id="3078" name="Espace réservé du texte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Consultation consigne</a:t>
            </a:r>
          </a:p>
        </p:txBody>
      </p:sp>
      <p:sp>
        <p:nvSpPr>
          <p:cNvPr id="3079" name="Espace réservé du contenu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3080" name="Espace réservé du texte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3081" name="Espace réservé du contenu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 smtClean="0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500063" y="2357438"/>
          <a:ext cx="3784600" cy="2943225"/>
        </p:xfrm>
        <a:graphic>
          <a:graphicData uri="http://schemas.openxmlformats.org/presentationml/2006/ole">
            <p:oleObj spid="_x0000_s3074" r:id="rId4" imgW="5730120" imgH="4457880" progId="">
              <p:embed/>
            </p:oleObj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4714875" y="285750"/>
          <a:ext cx="4121150" cy="2857500"/>
        </p:xfrm>
        <a:graphic>
          <a:graphicData uri="http://schemas.openxmlformats.org/presentationml/2006/ole">
            <p:oleObj spid="_x0000_s3075" r:id="rId5" imgW="5730120" imgH="4457880" progId="">
              <p:embed/>
            </p:oleObj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4714875" y="3286125"/>
          <a:ext cx="4087813" cy="2790825"/>
        </p:xfrm>
        <a:graphic>
          <a:graphicData uri="http://schemas.openxmlformats.org/presentationml/2006/ole">
            <p:oleObj spid="_x0000_s3076" r:id="rId6" imgW="5730120" imgH="44578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Résultats en cours</a:t>
            </a:r>
          </a:p>
        </p:txBody>
      </p:sp>
      <p:sp>
        <p:nvSpPr>
          <p:cNvPr id="4102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Pages consultées</a:t>
            </a:r>
          </a:p>
        </p:txBody>
      </p:sp>
      <p:sp>
        <p:nvSpPr>
          <p:cNvPr id="4103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104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105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42910" y="2357430"/>
          <a:ext cx="3651250" cy="3929090"/>
        </p:xfrm>
        <a:graphic>
          <a:graphicData uri="http://schemas.openxmlformats.org/presentationml/2006/ole">
            <p:oleObj spid="_x0000_s4098" r:id="rId4" imgW="5730120" imgH="4457880" progId="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000625" y="142851"/>
          <a:ext cx="3784600" cy="3228999"/>
        </p:xfrm>
        <a:graphic>
          <a:graphicData uri="http://schemas.openxmlformats.org/presentationml/2006/ole">
            <p:oleObj spid="_x0000_s4099" r:id="rId5" imgW="5730120" imgH="4457880" progId="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072066" y="3429000"/>
          <a:ext cx="3802062" cy="2643188"/>
        </p:xfrm>
        <a:graphic>
          <a:graphicData uri="http://schemas.openxmlformats.org/presentationml/2006/ole">
            <p:oleObj spid="_x0000_s4100" r:id="rId6" imgW="5730120" imgH="44578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Tahoma" pitchFamily="34" charset="0"/>
              <a:buAutoNum type="romanUcPeriod" startAt="6"/>
            </a:pPr>
            <a:r>
              <a:rPr lang="fr-FR" sz="3200" b="1" dirty="0" smtClean="0"/>
              <a:t>NASA TLX (Coefficient de charge)</a:t>
            </a:r>
          </a:p>
        </p:txBody>
      </p:sp>
      <p:sp>
        <p:nvSpPr>
          <p:cNvPr id="13315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13316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 dirty="0" smtClean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half" idx="2"/>
          </p:nvPr>
        </p:nvGraphicFramePr>
        <p:xfrm>
          <a:off x="285720" y="2214554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Espace réservé du contenu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6"/>
          <p:cNvSpPr/>
          <p:nvPr/>
        </p:nvSpPr>
        <p:spPr>
          <a:xfrm>
            <a:off x="285720" y="6286520"/>
            <a:ext cx="928688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M </a:t>
            </a:r>
            <a:r>
              <a:rPr lang="en-GB" dirty="0" smtClean="0"/>
              <a:t>=71 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8072462" y="5786454"/>
            <a:ext cx="91440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dirty="0"/>
              <a:t>M </a:t>
            </a:r>
            <a:r>
              <a:rPr lang="en-GB" dirty="0" smtClean="0"/>
              <a:t>=63 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8001024" y="6357958"/>
            <a:ext cx="914400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dirty="0"/>
              <a:t>M </a:t>
            </a:r>
            <a:r>
              <a:rPr lang="en-GB" dirty="0" smtClean="0"/>
              <a:t>=63 </a:t>
            </a:r>
            <a:endParaRPr lang="en-GB" dirty="0"/>
          </a:p>
        </p:txBody>
      </p:sp>
      <p:sp>
        <p:nvSpPr>
          <p:cNvPr id="13" name="Ellipse 12"/>
          <p:cNvSpPr/>
          <p:nvPr/>
        </p:nvSpPr>
        <p:spPr>
          <a:xfrm>
            <a:off x="4786314" y="5715016"/>
            <a:ext cx="91440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4857752" y="6215082"/>
            <a:ext cx="914400" cy="4286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dirty="0" smtClean="0"/>
              <a:t>T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1643042" y="6286520"/>
            <a:ext cx="1000132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800" dirty="0" smtClean="0"/>
              <a:t>M =46 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NASA TLX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428596" y="2285992"/>
          <a:ext cx="7500990" cy="341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785786" y="6072206"/>
            <a:ext cx="914400" cy="414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dirty="0"/>
              <a:t>M =</a:t>
            </a:r>
            <a:r>
              <a:rPr lang="en-GB" dirty="0" smtClean="0"/>
              <a:t>67 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143108" y="6072206"/>
            <a:ext cx="914400" cy="4286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dirty="0"/>
              <a:t>M </a:t>
            </a:r>
            <a:r>
              <a:rPr lang="en-GB" dirty="0" smtClean="0"/>
              <a:t>=51 </a:t>
            </a:r>
            <a:endParaRPr lang="en-GB" dirty="0"/>
          </a:p>
        </p:txBody>
      </p:sp>
      <p:sp>
        <p:nvSpPr>
          <p:cNvPr id="8" name="Ellipse 7"/>
          <p:cNvSpPr/>
          <p:nvPr/>
        </p:nvSpPr>
        <p:spPr>
          <a:xfrm>
            <a:off x="6572264" y="5929330"/>
            <a:ext cx="91440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7786710" y="5929330"/>
            <a:ext cx="914400" cy="4286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dirty="0" smtClean="0"/>
              <a:t>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conclusion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1800" dirty="0" smtClean="0"/>
          </a:p>
          <a:p>
            <a:r>
              <a:rPr lang="fr-FR" sz="1800" dirty="0" smtClean="0"/>
              <a:t>Effet bénéfique très significatif </a:t>
            </a:r>
            <a:r>
              <a:rPr lang="fr-FR" sz="1800" dirty="0" smtClean="0"/>
              <a:t>du système </a:t>
            </a:r>
            <a:r>
              <a:rPr lang="fr-FR" sz="1800" dirty="0" smtClean="0"/>
              <a:t>de recherche en faveur du système transparent</a:t>
            </a:r>
          </a:p>
          <a:p>
            <a:r>
              <a:rPr lang="fr-FR" sz="1800" dirty="0" smtClean="0"/>
              <a:t>On observe qu’on met plus de temps à rechercher de l’information en modalité habituelle que transparente.</a:t>
            </a:r>
          </a:p>
          <a:p>
            <a:r>
              <a:rPr lang="fr-FR" sz="1800" dirty="0" smtClean="0"/>
              <a:t>Qu’on consulte plus la consigne en modalité habituelle que transparente</a:t>
            </a:r>
          </a:p>
          <a:p>
            <a:r>
              <a:rPr lang="fr-FR" sz="1800" dirty="0" smtClean="0"/>
              <a:t>Qu’on consulte plus de pages en modalité transparente qu’en modalité habituelle</a:t>
            </a:r>
          </a:p>
          <a:p>
            <a:r>
              <a:rPr lang="fr-FR" sz="1800" dirty="0" smtClean="0"/>
              <a:t>Le coefficient de charge est plus important en modalité habituelle qu’en modalité transparente</a:t>
            </a:r>
            <a:endParaRPr lang="fr-FR" sz="2000" dirty="0" smtClean="0"/>
          </a:p>
          <a:p>
            <a:r>
              <a:rPr lang="fr-FR" sz="2000" dirty="0" smtClean="0"/>
              <a:t>Limites:</a:t>
            </a:r>
          </a:p>
          <a:p>
            <a:pPr lvl="1">
              <a:buNone/>
            </a:pPr>
            <a:r>
              <a:rPr lang="fr-FR" sz="2000" dirty="0" smtClean="0"/>
              <a:t>Groupe de retraités: séparer l’âge de l’expertise?</a:t>
            </a:r>
          </a:p>
          <a:p>
            <a:pPr lvl="1"/>
            <a:endParaRPr lang="fr-FR" sz="16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/>
              <a:t>Travail future de </a:t>
            </a:r>
            <a:r>
              <a:rPr lang="en-GB" sz="3200" b="1" dirty="0" err="1" smtClean="0"/>
              <a:t>contrôle</a:t>
            </a:r>
            <a:endParaRPr lang="en-GB" sz="3200" b="1" dirty="0" smtClean="0"/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Mode plan + transparence </a:t>
            </a:r>
          </a:p>
          <a:p>
            <a:endParaRPr lang="fr-FR" sz="2000" dirty="0" smtClean="0"/>
          </a:p>
          <a:p>
            <a:r>
              <a:rPr lang="fr-FR" sz="2000" dirty="0" smtClean="0"/>
              <a:t>Nous prévoyons prochainement de faire passer un autre groupe en proposant une recherche page à page traditionnelle introduite par le mode plan.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buFontTx/>
              <a:buAutoNum type="romanUcPeriod"/>
            </a:pPr>
            <a:r>
              <a:rPr lang="fr-FR" sz="3200" b="1" dirty="0" smtClean="0"/>
              <a:t>OBJECTIF DE L’ETUDE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2071678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FR" sz="2000" dirty="0" smtClean="0"/>
              <a:t>Comparer deux systèmes de recherche d’information reliés à un dispositif technique nouveau:</a:t>
            </a:r>
          </a:p>
          <a:p>
            <a:pPr lvl="1" eaLnBrk="1" hangingPunct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FR" sz="2000" dirty="0" smtClean="0"/>
              <a:t>Système traditionnel page par page (avec aller et retour et essai-erreur)</a:t>
            </a:r>
          </a:p>
          <a:p>
            <a:pPr lvl="1" eaLnBrk="1" hangingPunct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FR" sz="2000" dirty="0" smtClean="0">
                <a:solidFill>
                  <a:schemeClr val="bg2"/>
                </a:solidFill>
              </a:rPr>
              <a:t>vs système par transparence</a:t>
            </a:r>
          </a:p>
          <a:p>
            <a:pPr lvl="1" eaLnBrk="1" hangingPunct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FR" sz="2000" dirty="0" smtClean="0">
                <a:solidFill>
                  <a:schemeClr val="bg2"/>
                </a:solidFill>
              </a:rPr>
              <a:t>Comme feuilleter les pages d’un livre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fr-FR" sz="2000" dirty="0" smtClean="0"/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fr-F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2 systèmes de recherche</a:t>
            </a:r>
            <a:endParaRPr lang="fr-FR" sz="3200" b="1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357158" y="1857364"/>
            <a:ext cx="4040188" cy="500066"/>
          </a:xfrm>
        </p:spPr>
        <p:txBody>
          <a:bodyPr/>
          <a:lstStyle/>
          <a:p>
            <a:r>
              <a:rPr lang="fr-FR" dirty="0" smtClean="0"/>
              <a:t>Modalité habituelle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4714876" y="1857364"/>
            <a:ext cx="4214842" cy="428628"/>
          </a:xfrm>
        </p:spPr>
        <p:txBody>
          <a:bodyPr/>
          <a:lstStyle/>
          <a:p>
            <a:r>
              <a:rPr lang="fr-FR" dirty="0" smtClean="0"/>
              <a:t>Modalité transparente</a:t>
            </a:r>
            <a:endParaRPr lang="fr-FR" dirty="0"/>
          </a:p>
        </p:txBody>
      </p:sp>
      <p:pic>
        <p:nvPicPr>
          <p:cNvPr id="9" name="Espace réservé du contenu 8" descr="C:\Users\mohamed\Desktop\Capturer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428868"/>
            <a:ext cx="414340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Espace réservé du contenu 9" descr="C:\Users\mohamed\Documents\Capt-1105351.jpg"/>
          <p:cNvPicPr>
            <a:picLocks noGrp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4786314" y="2500306"/>
            <a:ext cx="4000528" cy="3857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buFontTx/>
              <a:buAutoNum type="romanUcPeriod" startAt="2"/>
            </a:pPr>
            <a:r>
              <a:rPr lang="fr-FR" sz="3200" b="1" dirty="0" smtClean="0"/>
              <a:t>Le cadre théorique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  <a:defRPr/>
            </a:pPr>
            <a:r>
              <a:rPr lang="fr-FR" sz="2000" dirty="0" smtClean="0"/>
              <a:t>Modèle de Rouet et Tricot (1998)</a:t>
            </a:r>
          </a:p>
          <a:p>
            <a:pPr lvl="1" eaLnBrk="1" hangingPunct="1">
              <a:buClrTx/>
              <a:defRPr/>
            </a:pPr>
            <a:r>
              <a:rPr lang="fr-FR" sz="1600" dirty="0" smtClean="0"/>
              <a:t>Le modèle montre que la tâche est complexe =  résolution de problème</a:t>
            </a:r>
          </a:p>
          <a:p>
            <a:pPr eaLnBrk="1" hangingPunct="1">
              <a:defRPr/>
            </a:pPr>
            <a:endParaRPr lang="fr-FR" sz="2000" dirty="0" smtClean="0"/>
          </a:p>
          <a:p>
            <a:pPr eaLnBrk="1" hangingPunct="1">
              <a:defRPr/>
            </a:pPr>
            <a:endParaRPr lang="fr-FR" sz="2000" dirty="0" smtClean="0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714480" y="2857496"/>
          <a:ext cx="5765800" cy="3446463"/>
        </p:xfrm>
        <a:graphic>
          <a:graphicData uri="http://schemas.openxmlformats.org/presentationml/2006/ole">
            <p:oleObj spid="_x0000_s9224" name="Document" r:id="rId4" imgW="5766396" imgH="344625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Le cadre théorique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defRPr/>
            </a:pPr>
            <a:r>
              <a:rPr lang="fr-FR" sz="2000" dirty="0" smtClean="0"/>
              <a:t>La mémoire de travail (Baddeley, 1986)</a:t>
            </a:r>
          </a:p>
          <a:p>
            <a:pPr lvl="1" eaLnBrk="1" hangingPunct="1">
              <a:buClrTx/>
              <a:defRPr/>
            </a:pPr>
            <a:r>
              <a:rPr lang="fr-FR" sz="2000" dirty="0" smtClean="0"/>
              <a:t>Mémoire de travail et limitation des ressources cognitives </a:t>
            </a:r>
          </a:p>
          <a:p>
            <a:pPr lvl="1" eaLnBrk="1" hangingPunct="1">
              <a:buClrTx/>
              <a:defRPr/>
            </a:pPr>
            <a:r>
              <a:rPr lang="fr-FR" sz="2000" dirty="0" smtClean="0"/>
              <a:t>MCT= Mémoire de travail qui assure la double fonction de traiter et de maintenir temporairement active l’information</a:t>
            </a:r>
          </a:p>
          <a:p>
            <a:pPr eaLnBrk="1" hangingPunct="1">
              <a:buClrTx/>
              <a:defRPr/>
            </a:pPr>
            <a:endParaRPr lang="fr-FR" sz="2000" dirty="0" smtClean="0"/>
          </a:p>
          <a:p>
            <a:pPr marL="342900" lvl="1" indent="-342900" eaLnBrk="1" hangingPunct="1">
              <a:buClrTx/>
              <a:buSzPct val="60000"/>
              <a:defRPr/>
            </a:pPr>
            <a:r>
              <a:rPr lang="fr-FR" sz="2000" dirty="0" smtClean="0"/>
              <a:t>La théorie de la charge cognitive (sweller)</a:t>
            </a:r>
          </a:p>
          <a:p>
            <a:pPr marL="742950" lvl="2" indent="-342900" eaLnBrk="1" hangingPunct="1">
              <a:buClrTx/>
              <a:buSzPct val="60000"/>
              <a:defRPr/>
            </a:pPr>
            <a:r>
              <a:rPr lang="fr-FR" sz="2000" dirty="0" smtClean="0"/>
              <a:t> Diminuer la charge extrinsèque liée au mode de recherche traditionnel </a:t>
            </a:r>
          </a:p>
          <a:p>
            <a:pPr marL="742950" lvl="2" indent="-342900" eaLnBrk="1" hangingPunct="1">
              <a:buClrTx/>
              <a:buSzPct val="60000"/>
              <a:defRPr/>
            </a:pPr>
            <a:r>
              <a:rPr lang="fr-FR" sz="2000" dirty="0" smtClean="0"/>
              <a:t> et augmenter la charge « utile » grâce au nouveau système par transparence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buFontTx/>
              <a:buAutoNum type="romanUcPeriod" startAt="4"/>
            </a:pPr>
            <a:r>
              <a:rPr lang="fr-FR" sz="3200" b="1" dirty="0" smtClean="0"/>
              <a:t>Méthodologie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83100"/>
          </a:xfrm>
        </p:spPr>
        <p:txBody>
          <a:bodyPr/>
          <a:lstStyle/>
          <a:p>
            <a:pPr eaLnBrk="1" hangingPunct="1"/>
            <a:r>
              <a:rPr lang="fr-FR" sz="2000" b="1" dirty="0" smtClean="0"/>
              <a:t>Population expérimentale 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fr-FR" sz="2000" dirty="0" smtClean="0"/>
              <a:t>20 étudiants master professionnel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fr-FR" sz="2000" dirty="0" smtClean="0"/>
              <a:t>26 étudiants IUT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fr-FR" sz="2000" dirty="0" smtClean="0"/>
              <a:t>10 retraités d’une association</a:t>
            </a:r>
          </a:p>
          <a:p>
            <a:pPr eaLnBrk="1" hangingPunct="1">
              <a:buFont typeface="Wingdings" pitchFamily="2" charset="2"/>
              <a:buNone/>
            </a:pPr>
            <a:endParaRPr lang="fr-FR" sz="2000" dirty="0" smtClean="0"/>
          </a:p>
          <a:p>
            <a:pPr eaLnBrk="1" hangingPunct="1"/>
            <a:r>
              <a:rPr lang="fr-FR" sz="2000" b="1" dirty="0" smtClean="0"/>
              <a:t>Plan expérimental : </a:t>
            </a:r>
            <a:r>
              <a:rPr lang="fr-FR" sz="2000" u="sng" dirty="0" smtClean="0"/>
              <a:t>2 variables indépendantes dont une intra-groupe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fr-FR" sz="2000" dirty="0" smtClean="0"/>
              <a:t>1ère VI : type de document avec 2 modalités : i1(modalité habituelle) et i 2 (modalité transparente)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fr-FR" sz="2000" dirty="0" smtClean="0"/>
              <a:t>2ème VI : complexité de la recherche à réaliser,  variable intra-groupe : qui varie en fonction du nombre de critères et selon les différents niveau de complexité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fr-FR" sz="2000" dirty="0" smtClean="0"/>
              <a:t>démonstration</a:t>
            </a:r>
          </a:p>
          <a:p>
            <a:pPr eaLnBrk="1" hangingPunct="1">
              <a:buFont typeface="Wingdings" pitchFamily="2" charset="2"/>
              <a:buNone/>
            </a:pP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1670" y="2357430"/>
            <a:ext cx="4572000" cy="2928951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b="1" dirty="0" smtClean="0"/>
              <a:t>Demonstration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Méthodologie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625975"/>
          </a:xfrm>
        </p:spPr>
        <p:txBody>
          <a:bodyPr/>
          <a:lstStyle/>
          <a:p>
            <a:pPr eaLnBrk="1" hangingPunct="1">
              <a:buClrTx/>
            </a:pPr>
            <a:r>
              <a:rPr lang="fr-FR" sz="2000" u="sng" dirty="0" smtClean="0"/>
              <a:t>les variables dépendantes :</a:t>
            </a:r>
            <a:r>
              <a:rPr lang="fr-FR" sz="2000" dirty="0" smtClean="0"/>
              <a:t> </a:t>
            </a:r>
          </a:p>
          <a:p>
            <a:pPr eaLnBrk="1" hangingPunct="1">
              <a:buClrTx/>
            </a:pPr>
            <a:r>
              <a:rPr lang="fr-FR" sz="2000" dirty="0" smtClean="0"/>
              <a:t>a) les mesures On line : </a:t>
            </a:r>
          </a:p>
          <a:p>
            <a:pPr lvl="1" eaLnBrk="1" hangingPunct="1">
              <a:buClrTx/>
              <a:buSzPct val="57000"/>
              <a:buFont typeface="Wingdings" pitchFamily="2" charset="2"/>
              <a:buChar char="§"/>
            </a:pPr>
            <a:r>
              <a:rPr lang="fr-FR" sz="1400" dirty="0" smtClean="0"/>
              <a:t>Temps </a:t>
            </a:r>
          </a:p>
          <a:p>
            <a:pPr lvl="1" eaLnBrk="1" hangingPunct="1">
              <a:buClrTx/>
              <a:buSzPct val="57000"/>
              <a:buFont typeface="Wingdings" pitchFamily="2" charset="2"/>
              <a:buChar char="§"/>
            </a:pPr>
            <a:r>
              <a:rPr lang="fr-FR" sz="1400" dirty="0" smtClean="0"/>
              <a:t>Nombre de consultation des instructions (les critères de recherche) = témoin « objectif » de la charge cognitive</a:t>
            </a:r>
          </a:p>
          <a:p>
            <a:pPr lvl="1" eaLnBrk="1" hangingPunct="1">
              <a:buClrTx/>
              <a:buSzPct val="57000"/>
              <a:buFont typeface="Wingdings" pitchFamily="2" charset="2"/>
              <a:buChar char="§"/>
            </a:pPr>
            <a:r>
              <a:rPr lang="fr-FR" sz="1400" dirty="0" smtClean="0"/>
              <a:t>Nombre de page consultées</a:t>
            </a:r>
          </a:p>
          <a:p>
            <a:pPr eaLnBrk="1" hangingPunct="1">
              <a:buClrTx/>
            </a:pPr>
            <a:r>
              <a:rPr lang="fr-FR" sz="2000" dirty="0" smtClean="0"/>
              <a:t>b) les mesures Off line :</a:t>
            </a:r>
          </a:p>
          <a:p>
            <a:pPr>
              <a:buClrTx/>
            </a:pPr>
            <a:r>
              <a:rPr lang="fr-FR" sz="2000" dirty="0" smtClean="0"/>
              <a:t>Mesure subjective de la charge : Nasa </a:t>
            </a:r>
            <a:r>
              <a:rPr lang="fr-FR" sz="1800" dirty="0" smtClean="0"/>
              <a:t>TLX</a:t>
            </a:r>
            <a:r>
              <a:rPr lang="fr-FR" sz="1200" dirty="0" smtClean="0"/>
              <a:t>:</a:t>
            </a:r>
          </a:p>
          <a:p>
            <a:pPr>
              <a:buClrTx/>
            </a:pPr>
            <a:r>
              <a:rPr lang="fr-FR" sz="1200" dirty="0" smtClean="0"/>
              <a:t> </a:t>
            </a:r>
            <a:r>
              <a:rPr lang="fr-FR" sz="1400" dirty="0" smtClean="0"/>
              <a:t>La méthode  consiste à fournir un score global de charge de travail à partir de la moyenne pondérée des évaluations des sujets sur 6 échelles graduées de 0 à 20 :</a:t>
            </a:r>
          </a:p>
          <a:p>
            <a:pPr lvl="0">
              <a:buClrTx/>
            </a:pPr>
            <a:r>
              <a:rPr lang="fr-FR" sz="1400" dirty="0" smtClean="0"/>
              <a:t>L’exigence mentale</a:t>
            </a:r>
          </a:p>
          <a:p>
            <a:pPr lvl="0">
              <a:buClrTx/>
            </a:pPr>
            <a:r>
              <a:rPr lang="fr-FR" sz="1400" dirty="0" smtClean="0"/>
              <a:t>L’exigence physique</a:t>
            </a:r>
          </a:p>
          <a:p>
            <a:pPr lvl="0">
              <a:buClrTx/>
            </a:pPr>
            <a:r>
              <a:rPr lang="fr-FR" sz="1400" dirty="0" smtClean="0"/>
              <a:t>L’exigence temporelle </a:t>
            </a:r>
          </a:p>
          <a:p>
            <a:pPr lvl="0">
              <a:buClrTx/>
            </a:pPr>
            <a:r>
              <a:rPr lang="fr-FR" sz="1400" dirty="0" smtClean="0"/>
              <a:t>La performance du sujet</a:t>
            </a:r>
          </a:p>
          <a:p>
            <a:pPr lvl="0">
              <a:buClrTx/>
            </a:pPr>
            <a:r>
              <a:rPr lang="fr-FR" sz="1400" dirty="0" smtClean="0"/>
              <a:t>L’effort</a:t>
            </a:r>
          </a:p>
          <a:p>
            <a:pPr lvl="0">
              <a:buClrTx/>
            </a:pPr>
            <a:r>
              <a:rPr lang="fr-FR" sz="1400" dirty="0" smtClean="0"/>
              <a:t>La frustration</a:t>
            </a:r>
          </a:p>
          <a:p>
            <a:pPr lvl="1" eaLnBrk="1" hangingPunct="1">
              <a:buClrTx/>
              <a:buFont typeface="Wingdings" pitchFamily="2" charset="2"/>
              <a:buChar char="v"/>
            </a:pPr>
            <a:endParaRPr lang="fr-FR" sz="2000" dirty="0" smtClean="0"/>
          </a:p>
          <a:p>
            <a:pPr eaLnBrk="1" hangingPunct="1"/>
            <a:endParaRPr lang="fr-FR" sz="2000" dirty="0" smtClean="0"/>
          </a:p>
          <a:p>
            <a:pPr eaLnBrk="1" hangingPunct="1"/>
            <a:endParaRPr lang="fr-FR" sz="2000" dirty="0" smtClean="0"/>
          </a:p>
          <a:p>
            <a:pPr eaLnBrk="1" hangingPunct="1"/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Méthodologie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2000240"/>
            <a:ext cx="7772400" cy="4114800"/>
          </a:xfrm>
        </p:spPr>
        <p:txBody>
          <a:bodyPr/>
          <a:lstStyle/>
          <a:p>
            <a:pPr eaLnBrk="1" hangingPunct="1">
              <a:buClrTx/>
            </a:pPr>
            <a:r>
              <a:rPr lang="fr-FR" sz="2000" b="1" dirty="0" smtClean="0"/>
              <a:t>Le matériel: </a:t>
            </a:r>
            <a:r>
              <a:rPr lang="fr-FR" sz="1800" dirty="0" smtClean="0"/>
              <a:t>site de recherche immobilier construit pour la recherche (contrôle des deux systèmes, des critères , des items)</a:t>
            </a:r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endParaRPr lang="fr-FR" sz="2000" dirty="0" smtClean="0"/>
          </a:p>
          <a:p>
            <a:pPr eaLnBrk="1" hangingPunct="1">
              <a:buClrTx/>
            </a:pPr>
            <a:r>
              <a:rPr lang="fr-FR" sz="2000" b="1" dirty="0" smtClean="0"/>
              <a:t>La procédure : </a:t>
            </a:r>
            <a:r>
              <a:rPr lang="fr-FR" sz="2000" dirty="0" smtClean="0"/>
              <a:t>Familiarisation + test + Nasa tlx</a:t>
            </a:r>
          </a:p>
          <a:p>
            <a:endParaRPr lang="fr-FR" dirty="0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500166" y="2643182"/>
          <a:ext cx="5908675" cy="3638550"/>
        </p:xfrm>
        <a:graphic>
          <a:graphicData uri="http://schemas.openxmlformats.org/presentationml/2006/ole">
            <p:oleObj spid="_x0000_s41987" name="Document" r:id="rId4" imgW="6061166" imgH="363918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sion">
  <a:themeElements>
    <a:clrScheme name="Fusion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usio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s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649</TotalTime>
  <Words>470</Words>
  <Application>Microsoft Office PowerPoint</Application>
  <PresentationFormat>Affichage à l'écran (4:3)</PresentationFormat>
  <Paragraphs>122</Paragraphs>
  <Slides>17</Slides>
  <Notes>17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Fusion</vt:lpstr>
      <vt:lpstr>Document</vt:lpstr>
      <vt:lpstr>Comparaison ergonomique de 2 systèmes de recherche d’informations</vt:lpstr>
      <vt:lpstr>OBJECTIF DE L’ETUDE</vt:lpstr>
      <vt:lpstr>2 systèmes de recherche</vt:lpstr>
      <vt:lpstr>Le cadre théorique</vt:lpstr>
      <vt:lpstr>Le cadre théorique</vt:lpstr>
      <vt:lpstr>Méthodologie</vt:lpstr>
      <vt:lpstr>Diapositive 7</vt:lpstr>
      <vt:lpstr>Méthodologie</vt:lpstr>
      <vt:lpstr>Méthodologie</vt:lpstr>
      <vt:lpstr>Méthodologie</vt:lpstr>
      <vt:lpstr>Les résultats en cours</vt:lpstr>
      <vt:lpstr>Résultats en cours</vt:lpstr>
      <vt:lpstr>Résultats en cours</vt:lpstr>
      <vt:lpstr>NASA TLX (Coefficient de charge)</vt:lpstr>
      <vt:lpstr>NASA TLX</vt:lpstr>
      <vt:lpstr>conclusion</vt:lpstr>
      <vt:lpstr>Travail future de contrôle</vt:lpstr>
    </vt:vector>
  </TitlesOfParts>
  <Company>SUT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traitement de l’information des documents numériques</dc:title>
  <dc:creator>mohamed</dc:creator>
  <cp:lastModifiedBy>mohamed</cp:lastModifiedBy>
  <cp:revision>107</cp:revision>
  <dcterms:created xsi:type="dcterms:W3CDTF">2009-03-28T19:56:04Z</dcterms:created>
  <dcterms:modified xsi:type="dcterms:W3CDTF">2009-08-26T09:12:44Z</dcterms:modified>
</cp:coreProperties>
</file>