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7" r:id="rId4"/>
    <p:sldId id="285" r:id="rId5"/>
    <p:sldId id="275" r:id="rId6"/>
    <p:sldId id="303" r:id="rId7"/>
    <p:sldId id="295" r:id="rId8"/>
    <p:sldId id="286" r:id="rId9"/>
    <p:sldId id="296" r:id="rId10"/>
    <p:sldId id="297" r:id="rId11"/>
    <p:sldId id="268" r:id="rId12"/>
    <p:sldId id="299" r:id="rId13"/>
    <p:sldId id="264" r:id="rId14"/>
    <p:sldId id="300" r:id="rId15"/>
    <p:sldId id="266" r:id="rId16"/>
    <p:sldId id="273" r:id="rId17"/>
    <p:sldId id="301" r:id="rId18"/>
    <p:sldId id="265" r:id="rId19"/>
    <p:sldId id="272" r:id="rId20"/>
    <p:sldId id="289" r:id="rId21"/>
    <p:sldId id="263" r:id="rId22"/>
    <p:sldId id="279" r:id="rId23"/>
    <p:sldId id="278" r:id="rId24"/>
    <p:sldId id="293" r:id="rId25"/>
    <p:sldId id="277" r:id="rId26"/>
    <p:sldId id="302" r:id="rId27"/>
  </p:sldIdLst>
  <p:sldSz cx="9144000" cy="6858000" type="screen4x3"/>
  <p:notesSz cx="10020300" cy="6888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2" autoAdjust="0"/>
    <p:restoredTop sz="77621" autoAdjust="0"/>
  </p:normalViewPr>
  <p:slideViewPr>
    <p:cSldViewPr>
      <p:cViewPr>
        <p:scale>
          <a:sx n="59" d="100"/>
          <a:sy n="59" d="100"/>
        </p:scale>
        <p:origin x="-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96" y="-114"/>
      </p:cViewPr>
      <p:guideLst>
        <p:guide orient="horz" pos="2169"/>
        <p:guide pos="3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92243044802755E-2"/>
          <c:y val="9.1420397733585151E-2"/>
          <c:w val="0.91237869663610915"/>
          <c:h val="0.82941839795578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Classeur1]modalité'!$A$2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'[Graphique dans Classeur1]modalité'!$B$1:$C$1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'[Graphique dans Classeur1]modalité'!$B$2:$C$2</c:f>
              <c:numCache>
                <c:formatCode>General</c:formatCode>
                <c:ptCount val="2"/>
                <c:pt idx="0">
                  <c:v>58</c:v>
                </c:pt>
              </c:numCache>
            </c:numRef>
          </c:val>
        </c:ser>
        <c:ser>
          <c:idx val="1"/>
          <c:order val="1"/>
          <c:tx>
            <c:strRef>
              <c:f>'[Graphique dans Classeur1]modalité'!$A$3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'[Graphique dans Classeur1]modalité'!$B$1:$C$1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'[Graphique dans Classeur1]modalité'!$B$3:$C$3</c:f>
              <c:numCache>
                <c:formatCode>General</c:formatCode>
                <c:ptCount val="2"/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87392"/>
        <c:axId val="34588928"/>
        <c:axId val="0"/>
      </c:bar3DChart>
      <c:catAx>
        <c:axId val="345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4588928"/>
        <c:crosses val="autoZero"/>
        <c:auto val="1"/>
        <c:lblAlgn val="ctr"/>
        <c:lblOffset val="100"/>
        <c:noMultiLvlLbl val="0"/>
      </c:catAx>
      <c:valAx>
        <c:axId val="345889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Temps (sec)</a:t>
                </a:r>
              </a:p>
            </c:rich>
          </c:tx>
          <c:layout>
            <c:manualLayout>
              <c:xMode val="edge"/>
              <c:yMode val="edge"/>
              <c:x val="1.5825206066833686E-2"/>
              <c:y val="3.409137667831146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458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0154566184573"/>
          <c:y val="0.84515973547680623"/>
          <c:w val="0.19949848490660121"/>
          <c:h val="0.153853237680717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73927304980683E-2"/>
          <c:y val="7.1082758481380862E-2"/>
          <c:w val="0.93952607269501931"/>
          <c:h val="0.744546902196052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'[Graphique dans Classeur1]age'!$A$2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'[Graphique dans Classeur1]age'!$B$1:$C$1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'[Graphique dans Classeur1]age'!$B$2:$C$2</c:f>
              <c:numCache>
                <c:formatCode>General</c:formatCode>
                <c:ptCount val="2"/>
                <c:pt idx="0">
                  <c:v>44</c:v>
                </c:pt>
              </c:numCache>
            </c:numRef>
          </c:val>
        </c:ser>
        <c:ser>
          <c:idx val="1"/>
          <c:order val="1"/>
          <c:tx>
            <c:strRef>
              <c:f>'[Graphique dans Classeur1]age'!$A$3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'[Graphique dans Classeur1]age'!$B$1:$C$1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'[Graphique dans Classeur1]age'!$B$3:$C$3</c:f>
              <c:numCache>
                <c:formatCode>General</c:formatCode>
                <c:ptCount val="2"/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70368"/>
        <c:axId val="35771904"/>
        <c:axId val="0"/>
      </c:bar3DChart>
      <c:catAx>
        <c:axId val="3577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5771904"/>
        <c:crosses val="autoZero"/>
        <c:auto val="1"/>
        <c:lblAlgn val="ctr"/>
        <c:lblOffset val="100"/>
        <c:noMultiLvlLbl val="0"/>
      </c:catAx>
      <c:valAx>
        <c:axId val="35771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Temps (sec)</a:t>
                </a:r>
              </a:p>
            </c:rich>
          </c:tx>
          <c:layout>
            <c:manualLayout>
              <c:xMode val="edge"/>
              <c:yMode val="edge"/>
              <c:x val="3.5037090596491102E-4"/>
              <c:y val="7.132995323751906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577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22233062067173"/>
          <c:y val="0.84368764027309884"/>
          <c:w val="0.18977766937932822"/>
          <c:h val="0.15533452742954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0996649690029"/>
          <c:y val="4.2568337817537182E-2"/>
          <c:w val="0.62024651638790762"/>
          <c:h val="0.67600308902875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complex!$A$2</c:f>
              <c:strCache>
                <c:ptCount val="1"/>
                <c:pt idx="0">
                  <c:v>complexité 1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complex!$B$2:$D$2</c:f>
              <c:numCache>
                <c:formatCode>General</c:formatCode>
                <c:ptCount val="3"/>
                <c:pt idx="0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complex!$A$3</c:f>
              <c:strCache>
                <c:ptCount val="1"/>
                <c:pt idx="0">
                  <c:v>complexité 2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complex!$B$3:$D$3</c:f>
              <c:numCache>
                <c:formatCode>General</c:formatCode>
                <c:ptCount val="3"/>
                <c:pt idx="1">
                  <c:v>13.8</c:v>
                </c:pt>
              </c:numCache>
            </c:numRef>
          </c:val>
        </c:ser>
        <c:ser>
          <c:idx val="2"/>
          <c:order val="2"/>
          <c:tx>
            <c:strRef>
              <c:f>complex!$A$4</c:f>
              <c:strCache>
                <c:ptCount val="1"/>
                <c:pt idx="0">
                  <c:v>complexité 3</c:v>
                </c:pt>
              </c:strCache>
            </c:strRef>
          </c:tx>
          <c:invertIfNegative val="0"/>
          <c:cat>
            <c:strRef>
              <c:f>complex!$B$1:$D$1</c:f>
              <c:strCache>
                <c:ptCount val="3"/>
                <c:pt idx="0">
                  <c:v>complexite 1</c:v>
                </c:pt>
                <c:pt idx="1">
                  <c:v>complexite 2</c:v>
                </c:pt>
                <c:pt idx="2">
                  <c:v>complexite 3</c:v>
                </c:pt>
              </c:strCache>
            </c:strRef>
          </c:cat>
          <c:val>
            <c:numRef>
              <c:f>complex!$B$4:$D$4</c:f>
              <c:numCache>
                <c:formatCode>General</c:formatCode>
                <c:ptCount val="3"/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36288"/>
        <c:axId val="35837824"/>
        <c:axId val="0"/>
      </c:bar3DChart>
      <c:catAx>
        <c:axId val="3583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837824"/>
        <c:crosses val="autoZero"/>
        <c:auto val="1"/>
        <c:lblAlgn val="ctr"/>
        <c:lblOffset val="100"/>
        <c:noMultiLvlLbl val="0"/>
      </c:catAx>
      <c:valAx>
        <c:axId val="35837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Pages </a:t>
                </a:r>
                <a:r>
                  <a:rPr lang="fr-FR" dirty="0" smtClean="0"/>
                  <a:t>consultées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8.4089403345427749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83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88947925107161"/>
          <c:y val="2.3397769631203307E-2"/>
          <c:w val="0.53270852533849611"/>
          <c:h val="0.87214852702010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75168"/>
        <c:axId val="35976704"/>
        <c:axId val="0"/>
      </c:bar3DChart>
      <c:catAx>
        <c:axId val="3597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5976704"/>
        <c:crosses val="autoZero"/>
        <c:auto val="1"/>
        <c:lblAlgn val="ctr"/>
        <c:lblOffset val="100"/>
        <c:noMultiLvlLbl val="0"/>
      </c:catAx>
      <c:valAx>
        <c:axId val="35976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Score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7.787219305920095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975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age!$B$2:$C$2</c:f>
              <c:numCache>
                <c:formatCode>General</c:formatCode>
                <c:ptCount val="2"/>
                <c:pt idx="0">
                  <c:v>45.8</c:v>
                </c:pt>
              </c:numCache>
            </c:numRef>
          </c:val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age!$B$3:$C$3</c:f>
              <c:numCache>
                <c:formatCode>General</c:formatCode>
                <c:ptCount val="2"/>
                <c:pt idx="1">
                  <c:v>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027776"/>
        <c:axId val="36029568"/>
        <c:axId val="0"/>
      </c:bar3DChart>
      <c:catAx>
        <c:axId val="36027776"/>
        <c:scaling>
          <c:orientation val="minMax"/>
        </c:scaling>
        <c:delete val="0"/>
        <c:axPos val="b"/>
        <c:majorTickMark val="out"/>
        <c:minorTickMark val="none"/>
        <c:tickLblPos val="nextTo"/>
        <c:crossAx val="36029568"/>
        <c:crosses val="autoZero"/>
        <c:auto val="1"/>
        <c:lblAlgn val="ctr"/>
        <c:lblOffset val="100"/>
        <c:noMultiLvlLbl val="0"/>
      </c:catAx>
      <c:valAx>
        <c:axId val="360295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Score</a:t>
                </a:r>
              </a:p>
            </c:rich>
          </c:tx>
          <c:layout>
            <c:manualLayout>
              <c:xMode val="edge"/>
              <c:yMode val="edge"/>
              <c:x val="1.6951284984724029E-2"/>
              <c:y val="9.651866846836142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027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37A7EE1-D457-4068-96EF-28F945A4D099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5851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7DB8455-98F2-4256-8B9E-7389BBBB1F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317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438E8D-7DCB-4338-98B1-D85F9815DAB3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5851" y="6542561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E67B3F4-DD0E-4912-873F-1119CD714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10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 thématiques de recherche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portent sur l’étude des processus de communication médiatisée.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m’intéresse plus précisément aux représentations mentales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construites par les usagers dans les interactions Homme / Machine.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travail que je vais vous présenter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s’intéresse à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l’activité de recherche d’information dans les environnements numériques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bouleverse plus que jamais notre rapport à l’information.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étude a pour objet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tester les impacts d’un dispositif technique permettant à des usagers de pré visualiser des informations contenus dans des pages web (en combinant un certain nombre  d’indicateurs comportementaux).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7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1057"/>
              </a:spcAft>
              <a:buNone/>
            </a:pPr>
            <a:endParaRPr lang="fr-FR" b="1" baseline="0" dirty="0" smtClean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spcAft>
                <a:spcPts val="1057"/>
              </a:spcAft>
              <a:buAutoNum type="arabicParenR"/>
            </a:pPr>
            <a:r>
              <a:rPr lang="fr-FR" b="1" baseline="0" dirty="0" smtClean="0">
                <a:latin typeface="Times New Roman"/>
                <a:ea typeface="Calibri"/>
                <a:cs typeface="Times New Roman"/>
              </a:rPr>
              <a:t>VOUS ALLEZ VOIR UNE DEMO AVEC 3 </a:t>
            </a:r>
            <a:r>
              <a:rPr lang="fr-FR" b="1" baseline="0" dirty="0" smtClean="0">
                <a:latin typeface="Times New Roman"/>
                <a:ea typeface="Calibri"/>
                <a:cs typeface="Times New Roman"/>
              </a:rPr>
              <a:t>TEMPS sur la page d’accueil du site Apple </a:t>
            </a:r>
            <a:r>
              <a:rPr lang="fr-FR" b="1" baseline="0" dirty="0" smtClean="0">
                <a:latin typeface="Times New Roman"/>
                <a:ea typeface="Calibri"/>
                <a:cs typeface="Times New Roman"/>
              </a:rPr>
              <a:t>: </a:t>
            </a:r>
            <a:endParaRPr lang="fr-FR" b="1" baseline="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1057"/>
              </a:spcAft>
              <a:buNone/>
            </a:pPr>
            <a:endParaRPr lang="fr-FR" b="1" baseline="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None/>
            </a:pPr>
            <a:r>
              <a:rPr lang="fr-FR" b="1" u="sng" baseline="0" dirty="0" smtClean="0">
                <a:latin typeface="Times New Roman"/>
                <a:ea typeface="Calibri"/>
                <a:cs typeface="Times New Roman"/>
              </a:rPr>
              <a:t>1 er temps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= Affichage du plan du site (correspond à l’appui vertical de la main sur le corps de la souris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None/>
            </a:pPr>
            <a:endParaRPr lang="fr-FR" baseline="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None/>
            </a:pPr>
            <a:r>
              <a:rPr lang="fr-FR" b="1" u="sng" baseline="0" dirty="0" smtClean="0">
                <a:latin typeface="Times New Roman"/>
                <a:ea typeface="Calibri"/>
                <a:cs typeface="Times New Roman"/>
              </a:rPr>
              <a:t>2 </a:t>
            </a:r>
            <a:r>
              <a:rPr lang="fr-FR" b="1" u="sng" baseline="0" dirty="0" err="1" smtClean="0">
                <a:latin typeface="Times New Roman"/>
                <a:ea typeface="Calibri"/>
                <a:cs typeface="Times New Roman"/>
              </a:rPr>
              <a:t>ème</a:t>
            </a:r>
            <a:r>
              <a:rPr lang="fr-FR" b="1" u="sng" baseline="0" dirty="0" smtClean="0">
                <a:latin typeface="Times New Roman"/>
                <a:ea typeface="Calibri"/>
                <a:cs typeface="Times New Roman"/>
              </a:rPr>
              <a:t> temps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= Déplacement latéral du curseur de  la souris avec prévisualisation de chaque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page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None/>
            </a:pPr>
            <a:endParaRPr lang="fr-FR" baseline="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None/>
            </a:pPr>
            <a:r>
              <a:rPr lang="fr-FR" b="1" u="sng" baseline="0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fr-FR" b="1" u="sng" baseline="0" dirty="0" err="1" smtClean="0">
                <a:latin typeface="Times New Roman"/>
                <a:ea typeface="Calibri"/>
                <a:cs typeface="Times New Roman"/>
              </a:rPr>
              <a:t>ème</a:t>
            </a:r>
            <a:r>
              <a:rPr lang="fr-FR" b="1" u="sng" baseline="0" dirty="0" smtClean="0">
                <a:latin typeface="Times New Roman"/>
                <a:ea typeface="Calibri"/>
                <a:cs typeface="Times New Roman"/>
              </a:rPr>
              <a:t> temps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= affichage en texte plein de la page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d’intérêt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(qui correspond au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relâchement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de la main sur le corps de la souris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 marL="0" indent="0" algn="just">
              <a:spcAft>
                <a:spcPts val="1057"/>
              </a:spcAft>
              <a:buNone/>
            </a:pPr>
            <a:endParaRPr lang="fr-FR" baseline="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Aft>
                <a:spcPts val="1057"/>
              </a:spcAft>
              <a:buNone/>
            </a:pPr>
            <a:r>
              <a:rPr lang="fr-FR" b="1" baseline="0" dirty="0" smtClean="0">
                <a:latin typeface="Times New Roman"/>
                <a:ea typeface="Calibri"/>
                <a:cs typeface="Times New Roman"/>
              </a:rPr>
              <a:t>Lancer la DEMO</a:t>
            </a:r>
            <a:endParaRPr lang="fr-FR" b="1" baseline="0" dirty="0" smtClean="0">
              <a:latin typeface="Times New Roman"/>
              <a:ea typeface="Calibri"/>
              <a:cs typeface="Times New Roman"/>
            </a:endParaRPr>
          </a:p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65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5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d’accueil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page d’origine en texte plein</a:t>
            </a: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du site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via transparence</a:t>
            </a: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ciblée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prévisualisation d’une page dont le lien est survolé sur le plan du site </a:t>
            </a:r>
          </a:p>
          <a:p>
            <a:pPr marL="181154" indent="-181154">
              <a:buFontTx/>
              <a:buChar char="-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85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3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031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Pour mieux</a:t>
            </a:r>
            <a:r>
              <a:rPr lang="fr-FR" sz="1200" b="1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comprendre  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les processus cognitifs on s’est appuyé sur le modèle 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 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Rouet et Tricot.</a:t>
            </a:r>
            <a:endParaRPr lang="fr-FR" sz="1200" b="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Ce</a:t>
            </a:r>
            <a:r>
              <a:rPr lang="fr-FR" sz="1200" b="1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modèle de recherche d’information 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 rapproche le plus des stratégies de recherche des utilisateurs.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C’est un  modèle</a:t>
            </a:r>
            <a:r>
              <a:rPr lang="fr-FR" sz="1200" b="1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cyclique </a:t>
            </a:r>
            <a:r>
              <a:rPr lang="fr-FR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qui s'appuie sur les théories de la mémoire sur la résolution de problèmes.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Il comprend </a:t>
            </a: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niveaux</a:t>
            </a:r>
            <a:r>
              <a:rPr lang="fr-FR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:</a:t>
            </a:r>
          </a:p>
          <a:p>
            <a:pPr marL="285750" indent="-2857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premier niveau avec  3 phases :</a:t>
            </a:r>
            <a:endParaRPr lang="fr-FR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Evaluation 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fr-FR" sz="12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Sélection 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fr-FR" sz="12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Traitement :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second niveau avec 3 étapes :</a:t>
            </a:r>
            <a:endParaRPr lang="fr-FR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 planification, le contrôle et la régulation. 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 autre modèle  sur</a:t>
            </a:r>
            <a:r>
              <a:rPr lang="fr-FR" sz="1200" b="1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lequel nous nous sommes appuyé est la théorie de la charge cognitive (</a:t>
            </a:r>
            <a:r>
              <a:rPr lang="fr-FR" sz="1200" b="1" baseline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Sweller</a:t>
            </a:r>
            <a:r>
              <a:rPr lang="fr-FR" sz="1200" b="1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defTabSz="966155">
              <a:lnSpc>
                <a:spcPct val="150000"/>
              </a:lnSpc>
              <a:defRPr/>
            </a:pP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L’intérêt du modèle 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qu’il prend en compte 3 type de charge </a:t>
            </a:r>
            <a:endParaRPr lang="fr-FR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intrinsèque</a:t>
            </a: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extrinsèque</a:t>
            </a:r>
          </a:p>
          <a:p>
            <a:pPr marL="285750" indent="-285750" algn="just" defTabSz="966155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pertinente</a:t>
            </a:r>
          </a:p>
          <a:p>
            <a:pPr algn="just" defTabSz="966155">
              <a:lnSpc>
                <a:spcPct val="150000"/>
              </a:lnSpc>
              <a:defRPr/>
            </a:pP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pouvoir favoriser un bon apprentissage, l’idée est</a:t>
            </a:r>
            <a:r>
              <a:rPr lang="fr-F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d’optimiser la charge pertinente et de manipuler la charge intrinsèque pour dégager des ressources cognitives.</a:t>
            </a:r>
          </a:p>
          <a:p>
            <a:pPr algn="just" defTabSz="966155">
              <a:lnSpc>
                <a:spcPct val="150000"/>
              </a:lnSpc>
              <a:defRPr/>
            </a:pPr>
            <a:endParaRPr lang="fr-FR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32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crée un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web expérimental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représente une agence immobilière (300 fiches de logements)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conditions expérimentales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normale vs plan)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première modalité « normale »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permet d’accéder à la photographie et aux caractéristiques du logement. Pour y parvenir, les sujets doivent cliquer sur différents onglets pour ouvrir une page puis une autre, navigant ainsi de pages en pages, un peu comme « s’ils feuilletaient un ouvrage ».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seconde modalité «  plan »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de pré visualiser les informations contenues sur le plan du site. En positionnant le « pointeur » de la souris sur les liens hypertextuels, les sujets vont donc rechercher des informations en naviguant sur les liens proposés et en exploitant la structure hypertextuelle proposée par cette modalité. Cette condition « plan » engendre un état cognitif intuitif et associatif de découverte d’information tout en proposant un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escamot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81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/>
              <a:t>4 expériences au total a</a:t>
            </a:r>
            <a:r>
              <a:rPr lang="fr-FR" dirty="0" smtClean="0"/>
              <a:t>vec </a:t>
            </a:r>
            <a:r>
              <a:rPr lang="fr-FR" b="1" dirty="0" smtClean="0"/>
              <a:t>185 participants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/>
              <a:t>Expérience</a:t>
            </a:r>
            <a:r>
              <a:rPr lang="fr-FR" b="1" baseline="0" dirty="0" smtClean="0"/>
              <a:t> 1 </a:t>
            </a:r>
            <a:r>
              <a:rPr lang="fr-FR" baseline="0" dirty="0" smtClean="0"/>
              <a:t>(exploratoire) = comparaison 2 systèmes de recherche d’information ( condition de recherche traditionnelle vs condition de recherche transparente).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aseline="0" dirty="0" smtClean="0"/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b="1" baseline="0" dirty="0" smtClean="0"/>
              <a:t>Expérience 2 </a:t>
            </a:r>
            <a:r>
              <a:rPr lang="fr-FR" b="0" baseline="0" dirty="0" smtClean="0"/>
              <a:t>= 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technique de l’</a:t>
            </a:r>
            <a:r>
              <a:rPr lang="fr-FR" sz="1200" b="0" baseline="0" dirty="0" err="1" smtClean="0">
                <a:latin typeface="Times New Roman"/>
                <a:ea typeface="Calibri"/>
                <a:cs typeface="Times New Roman"/>
              </a:rPr>
              <a:t>oculométrie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 (Eye </a:t>
            </a:r>
            <a:r>
              <a:rPr lang="fr-FR" sz="1200" b="0" baseline="0" dirty="0" err="1" smtClean="0">
                <a:latin typeface="Times New Roman"/>
                <a:ea typeface="Calibri"/>
                <a:cs typeface="Times New Roman"/>
              </a:rPr>
              <a:t>tracking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) qui consiste a capturer les mouvements </a:t>
            </a:r>
            <a:r>
              <a:rPr lang="fr-FR" sz="1200" b="0" baseline="0" dirty="0" err="1" smtClean="0">
                <a:latin typeface="Times New Roman"/>
                <a:ea typeface="Calibri"/>
                <a:cs typeface="Times New Roman"/>
              </a:rPr>
              <a:t>occulaires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. Modification du 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matériel par l’ajout d’une modalité intermédiaire (affichage du plan sans possibilité de prévisualisation d’un </a:t>
            </a:r>
            <a:r>
              <a:rPr lang="fr-FR" sz="1200" b="0" baseline="0" dirty="0" err="1" smtClean="0">
                <a:latin typeface="Times New Roman"/>
                <a:ea typeface="Calibri"/>
                <a:cs typeface="Times New Roman"/>
              </a:rPr>
              <a:t>escamot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 ( fenêtre pop up ).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endParaRPr lang="fr-FR" sz="1200" b="0" baseline="0" dirty="0" smtClean="0">
              <a:latin typeface="Times New Roman"/>
              <a:ea typeface="Calibri"/>
              <a:cs typeface="Times New Roman"/>
            </a:endParaRP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baseline="0" dirty="0" smtClean="0">
                <a:latin typeface="Times New Roman"/>
                <a:ea typeface="Calibri"/>
                <a:cs typeface="Times New Roman"/>
              </a:rPr>
              <a:t>Expérience 3 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= tablette tactile </a:t>
            </a: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endParaRPr lang="fr-FR" sz="1200" b="0" baseline="0" dirty="0" smtClean="0">
              <a:latin typeface="Times New Roman"/>
              <a:ea typeface="Calibri"/>
              <a:cs typeface="Times New Roman"/>
            </a:endParaRPr>
          </a:p>
          <a:p>
            <a:pPr marL="171450" indent="-17145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Char char="§"/>
            </a:pPr>
            <a:r>
              <a:rPr lang="fr-FR" sz="1200" b="1" baseline="0" dirty="0" smtClean="0">
                <a:latin typeface="Times New Roman"/>
                <a:ea typeface="Calibri"/>
                <a:cs typeface="Times New Roman"/>
              </a:rPr>
              <a:t>Expérience 4 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: Souris </a:t>
            </a:r>
            <a:r>
              <a:rPr lang="fr-FR" sz="1200" b="0" baseline="0" dirty="0" err="1" smtClean="0">
                <a:latin typeface="Times New Roman"/>
                <a:ea typeface="Calibri"/>
                <a:cs typeface="Times New Roman"/>
              </a:rPr>
              <a:t>Lexip</a:t>
            </a:r>
            <a:r>
              <a:rPr lang="fr-FR" sz="1200" b="0" baseline="0" dirty="0" smtClean="0">
                <a:latin typeface="Times New Roman"/>
                <a:ea typeface="Calibri"/>
                <a:cs typeface="Times New Roman"/>
              </a:rPr>
              <a:t> 3 D (</a:t>
            </a:r>
            <a:r>
              <a:rPr lang="fr-FR" sz="1200" b="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 a pu trouver dans le commerce une souris 3 D dont le corps bascule et qui se rapprochait assez de celui de notre dispositif breveté).</a:t>
            </a:r>
          </a:p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endParaRPr lang="fr-FR" sz="1200" b="0" baseline="0" dirty="0" smtClean="0">
              <a:latin typeface="Times New Roman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911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 significatif</a:t>
            </a: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modalité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est plus réduit </a:t>
            </a: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modalité Plan que dans la modalité Normale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C’est-à-dire que le </a:t>
            </a: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dispositif de prévisualisation semble être bénéfique </a:t>
            </a: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autant </a:t>
            </a:r>
            <a:r>
              <a:rPr lang="fr-FR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les étudiants que pour les séniors.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6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 significatif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l’Age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étudiants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mettent moins de temps que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séniors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trouver l’information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pertinente.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durée d’exploration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pages web est donc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longue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chez les séniors.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 résultats concordent </a:t>
            </a:r>
            <a:r>
              <a:rPr lang="fr-F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la littérature sur le vieillissement.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6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positionnement du problème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présentation du dispositif de navigation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objectifs et le cadre théorique de l’étude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protocole expérimental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principaux résultats obtenus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05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complexité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Niveau de complexité baisse du 1</a:t>
            </a:r>
            <a:r>
              <a:rPr lang="fr-FR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3 </a:t>
            </a:r>
            <a:r>
              <a:rPr lang="fr-FR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niveau (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d’apprentissage ?</a:t>
            </a: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10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66155">
              <a:buFont typeface="Wingdings" panose="05000000000000000000" pitchFamily="2" charset="2"/>
              <a:buChar char="q"/>
              <a:defRPr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de la charge mentale</a:t>
            </a:r>
          </a:p>
          <a:p>
            <a:pPr marL="171450" indent="-171450" defTabSz="966155">
              <a:buFont typeface="Wingdings" panose="05000000000000000000" pitchFamily="2" charset="2"/>
              <a:buChar char="q"/>
              <a:defRPr/>
            </a:pP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66155">
              <a:buFont typeface="Wingdings" panose="05000000000000000000" pitchFamily="2" charset="2"/>
              <a:buChar char="§"/>
              <a:defRPr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Effet de la modalité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indice de charge est plus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faible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 la modalité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dans la modalité 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normale </a:t>
            </a:r>
            <a:r>
              <a:rPr lang="fr-FR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(moins d’informations parviennent en mémoire de travail dans la modalité plan).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de la charge mentale</a:t>
            </a:r>
          </a:p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FR" sz="1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71450" marR="0" indent="-171450" algn="l" defTabSz="966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Effet de </a:t>
            </a:r>
            <a:r>
              <a:rPr lang="fr-FR" sz="1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l'âge </a:t>
            </a:r>
            <a:r>
              <a:rPr lang="fr-FR" sz="12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 L’indice de charge </a:t>
            </a:r>
            <a:r>
              <a:rPr lang="fr-FR" sz="1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 moins important chez les seniors</a:t>
            </a:r>
            <a:r>
              <a:rPr lang="fr-FR" sz="120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que chez les </a:t>
            </a:r>
            <a:r>
              <a:rPr lang="fr-FR" sz="1200" baseline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étudiants</a:t>
            </a:r>
            <a:endParaRPr lang="fr-FR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defTabSz="966155"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542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diapo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28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9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Rechercher une adresse, un logement,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consulter un horaire de train sur le web n’est pas toujours une tâche aisée pour un utilisateur au regard du flot d’information qui lui parvient.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L’abondance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d’informations complique la tâche de l'utilisateur car l'accès à l'information souhaitée devient de plus en plus difficile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Autrement dit, les interrogations ne concernent donc plus l’existence de l’information mais l’accès à l’information pertinente dont l’utilisateur a besoin.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Etudier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interactions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des utilisateurs et un système de recherche d’information fait intervenir de nombreuses disciplines 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L’ergonomie cognitive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 elle interroge les interactions entre l’humain et la machine.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psychologie cognitive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elle permet de mieux comprendre et d’expliquer les processus mentaux sous-jacents.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SIC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 elles proposent une approche centrée sur la transmission d’informations et s’intéressent aussi bien à l’interaction Personne/machine qu’au processus psychique de la transmission des connaissances.</a:t>
            </a:r>
          </a:p>
          <a:p>
            <a:endParaRPr lang="fr-FR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années 60 à 90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été marquées par l’apparition de trois approches majeures pour la recherche d’information :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RI orientée système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car la réflexion porte bien sur le système technique et non pas sur les aspects humains.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RI orientée utilisateur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on s’intéresse davantage à l’utilisateur qu’aux systèmes. Les facteurs humains prennent une autre dimension et bon nombre de chercheurs se tournent vers des disciplines telles que la psychologie cognitive et les sciences humaines.</a:t>
            </a:r>
          </a:p>
          <a:p>
            <a:pPr marL="228600" lvl="0" indent="-228600">
              <a:buFont typeface="+mj-lt"/>
              <a:buAutoNum type="arabicPeriod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RI orientée usages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Cette approche privilégie les besoins réels de l’utilisateur et son environnement. Les recherches s’orientent vers une vision plus large et plus conséquente de l’utilisateur dans le processus d’accès à l’information. L’intérêt est porté surtout sur l'utilisation qui est faite des savoirs emmagasinés.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manière plus générale,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l'observation et la compréhension d'une tâche dans le cadre d’une recherche d'information nécessite de prendre en compte toutes les dimensions de celle-ci et tous les éléments qui la composent :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système de recherche d'information mais aussi l'utilisateur, ses états cognitifs et affectifs, l'objectif de sa recherche, le contexte de celle-ci, et la façon dont elle s'insère dans un ensemble d'activités informationnelles.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informations susceptibles d’être perçues par l’utilisateur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parfois trop nombreuses car la capacité à traiter les informations qui se présentent à lui est limitée sur un plan cognitif. Il est souvent amené à élaborer et mettre en œuvre des stratégies discriminant les éléments utiles, parmi le flux des informations.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4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RI = activité complexe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 elle met en jeu les processus cognitifs chez l’utilisateur (Mémoire + Compréhension + Traitement de l’information).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variété des contenus des pages web + la diversité des informations sur le web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sont des éléments qui rendent difficile l'accès à l'information.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Problèmes liés à la navigation sur le web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représentation mentale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la structure du document.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Voici une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 d’accueil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d’un site web (Apple)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avec une multitude de liens et d’informations.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peut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éprouver des d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ifficultés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se repérer, et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se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représenter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structure du site et 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informations derrière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chaque lien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Stratégie « essai – erreur »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problèmes de désorientation ou de surcharge cognitive.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L’idée </a:t>
            </a:r>
            <a:r>
              <a:rPr lang="fr-FR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du </a:t>
            </a:r>
            <a:r>
              <a:rPr lang="fr-FR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dispositif </a:t>
            </a:r>
            <a:r>
              <a:rPr lang="fr-FR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que je vais vous présenter consiste à réintroduire cette </a:t>
            </a:r>
            <a:r>
              <a:rPr lang="fr-FR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possibilité de feuilleter un document de manière analogue à un document papier. </a:t>
            </a:r>
            <a:r>
              <a:rPr lang="fr-FR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(un peu comme si on parcourait</a:t>
            </a:r>
            <a:r>
              <a:rPr lang="fr-FR" b="0" baseline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 ouvrage </a:t>
            </a:r>
            <a:r>
              <a:rPr lang="fr-FR" b="0" baseline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avec une notion d’immersion et de profondeur)</a:t>
            </a:r>
            <a:endParaRPr lang="fr-FR" b="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fr-FR" dirty="0" smtClean="0"/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dispositif en question</a:t>
            </a:r>
            <a:r>
              <a:rPr lang="fr-FR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été breveté et permet de 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fr-FR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Survoler un document dans son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ensemble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 visualiser la page avant de la charger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Intégrer la prévisualisation aux outils de navigation usuels ( c’est-à-dire à dire y associer des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fonctions de navigation modifiées)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91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b="1" dirty="0" smtClean="0">
                <a:latin typeface="Times New Roman"/>
                <a:ea typeface="Calibri"/>
                <a:cs typeface="Times New Roman"/>
              </a:rPr>
              <a:t>Ce dispositif</a:t>
            </a:r>
            <a:r>
              <a:rPr lang="fr-FR" b="1" baseline="0" dirty="0" smtClean="0">
                <a:latin typeface="Times New Roman"/>
                <a:ea typeface="Calibri"/>
                <a:cs typeface="Times New Roman"/>
              </a:rPr>
              <a:t> a été </a:t>
            </a:r>
            <a:r>
              <a:rPr lang="fr-FR" b="1" u="none" baseline="0" dirty="0" smtClean="0">
                <a:latin typeface="Times New Roman"/>
                <a:ea typeface="Calibri"/>
                <a:cs typeface="Times New Roman"/>
              </a:rPr>
              <a:t>incorporé </a:t>
            </a:r>
            <a:r>
              <a:rPr lang="fr-FR" u="none" baseline="0" dirty="0" smtClean="0">
                <a:latin typeface="Times New Roman"/>
                <a:ea typeface="Calibri"/>
                <a:cs typeface="Times New Roman"/>
              </a:rPr>
              <a:t>dans une souris informatique </a:t>
            </a:r>
            <a:r>
              <a:rPr lang="fr-FR" baseline="0" dirty="0" smtClean="0">
                <a:latin typeface="Times New Roman"/>
                <a:ea typeface="Calibri"/>
                <a:cs typeface="Times New Roman"/>
              </a:rPr>
              <a:t>pour faciliter la recherche d’information dans des documents numériques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partie importante du corps de la souris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(en rouge) est montée sur ressort (système analogue à des amortisseurs).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 exerçant une pression de la main sur le corps de la souris,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zone en rouge par exemple peut s'abaisser dans un mouvement continu, ce qui donne accès à la navigation cartographique.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r-FR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ce moment,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déplacement latéral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souris est possible et permet d'afficher un aperçu de chaque écran.</a:t>
            </a:r>
          </a:p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Mohamed Djouani - 14 octobre 2015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7B3F4-DD0E-4912-873F-1119CD7141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65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6595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33742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3385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0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4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86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77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4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88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5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7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98449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7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9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06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71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8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60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6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8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92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3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94266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28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224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23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298-5DFE-4906-B6AD-2D1C905E8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6919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5560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65634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0890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1095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1406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59CDF-B8CB-4AAF-AF7E-C8FF8225A5A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162"/>
            <a:ext cx="580418" cy="3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9280"/>
            <a:ext cx="1080120" cy="2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AE9EF-5E7E-493F-9515-8A58BB1CD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43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9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24.jp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32049" y="1032794"/>
            <a:ext cx="7772400" cy="23762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d'information sur le web : regards croisés et propositions méthodologiques</a:t>
            </a:r>
            <a:r>
              <a:rPr lang="fr-FR" sz="1800" dirty="0">
                <a:ea typeface="Calibri"/>
                <a:cs typeface="Times New Roman"/>
              </a:rPr>
              <a:t/>
            </a:r>
            <a:br>
              <a:rPr lang="fr-FR" sz="1800" dirty="0">
                <a:ea typeface="Calibri"/>
                <a:cs typeface="Times New Roman"/>
              </a:rPr>
            </a:b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endParaRPr lang="fr-F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75888" y="4542721"/>
            <a:ext cx="4320480" cy="1752600"/>
          </a:xfrm>
        </p:spPr>
        <p:txBody>
          <a:bodyPr/>
          <a:lstStyle/>
          <a:p>
            <a:endParaRPr lang="fr-F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Mohamed </a:t>
            </a:r>
            <a:r>
              <a:rPr lang="fr-FR" sz="1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Djouani</a:t>
            </a:r>
            <a:endParaRPr lang="fr-F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Docteur en SIC et Chercheur associé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Laboratoire CIMEOS – EA 4177</a:t>
            </a:r>
          </a:p>
          <a:p>
            <a:r>
              <a:rPr lang="fr-F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Université de Bourgogne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23729" y="2912135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6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Journée d’Etude du Groupe Recherche ESPE –ICS   (Mercredi 25 avril 2018</a:t>
            </a:r>
            <a:r>
              <a:rPr lang="fr-FR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b="1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68" y="3645024"/>
            <a:ext cx="4473015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9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BREVETE(Caro,2007)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Prévisualisation  en mode plan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6912260" y="2852936"/>
            <a:ext cx="348074" cy="122413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80112" y="4081583"/>
            <a:ext cx="2952328" cy="93610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728907" y="436496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DEMONSTATION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0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240527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(Caro,2007)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11</a:t>
            </a:fld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8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97" y="4324661"/>
            <a:ext cx="1222691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30" y="6072060"/>
            <a:ext cx="7524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77" y="2498027"/>
            <a:ext cx="990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45984" y="5623756"/>
            <a:ext cx="5043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16818" y="3823292"/>
            <a:ext cx="4320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49853" y="1942363"/>
            <a:ext cx="4320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41379" y="5916863"/>
            <a:ext cx="328677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Appui vertical sur le corps de la souris 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66318" y="3992397"/>
            <a:ext cx="2270485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Déplacement latéral et prévisualisation de chaque page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241060" y="1950320"/>
            <a:ext cx="1790671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Relâchement de la main sur le corps de la souris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lèche courbée vers la droite 20"/>
          <p:cNvSpPr/>
          <p:nvPr/>
        </p:nvSpPr>
        <p:spPr>
          <a:xfrm>
            <a:off x="4424328" y="4270959"/>
            <a:ext cx="295343" cy="46699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56083" y="4116610"/>
            <a:ext cx="1152128" cy="3878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1915267" y="2377801"/>
            <a:ext cx="1152128" cy="3878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30" y="1318115"/>
            <a:ext cx="2762835" cy="16178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" y="4807428"/>
            <a:ext cx="2770410" cy="16326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2738313" cy="150866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44725"/>
            <a:ext cx="63367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(Caro,2007)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12</a:t>
            </a:fld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7380312" y="4077072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4" name="Rectangle à coins arrondis 127028"/>
          <p:cNvSpPr>
            <a:spLocks noChangeArrowheads="1"/>
          </p:cNvSpPr>
          <p:nvPr/>
        </p:nvSpPr>
        <p:spPr bwMode="auto">
          <a:xfrm>
            <a:off x="413791" y="5272429"/>
            <a:ext cx="1188033" cy="7077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CIBLEE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8" name="Rectangle à coins arrondis 127030"/>
          <p:cNvSpPr>
            <a:spLocks noChangeArrowheads="1"/>
          </p:cNvSpPr>
          <p:nvPr/>
        </p:nvSpPr>
        <p:spPr bwMode="auto">
          <a:xfrm>
            <a:off x="177482" y="2430762"/>
            <a:ext cx="1584176" cy="6480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D’ACCUEIL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à coins arrondis 127028"/>
          <p:cNvSpPr>
            <a:spLocks noChangeArrowheads="1"/>
          </p:cNvSpPr>
          <p:nvPr/>
        </p:nvSpPr>
        <p:spPr bwMode="auto">
          <a:xfrm>
            <a:off x="177482" y="3517333"/>
            <a:ext cx="1188032" cy="5778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DU SITE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86744" y="6093296"/>
            <a:ext cx="575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du site avec 3 espaces (page, plan, prévisualisation)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72" y="1308154"/>
            <a:ext cx="6225044" cy="46719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droit avec flèche 15"/>
          <p:cNvCxnSpPr/>
          <p:nvPr/>
        </p:nvCxnSpPr>
        <p:spPr>
          <a:xfrm flipV="1">
            <a:off x="1365921" y="3087031"/>
            <a:ext cx="2700400" cy="7192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3074" idx="3"/>
          </p:cNvCxnSpPr>
          <p:nvPr/>
        </p:nvCxnSpPr>
        <p:spPr>
          <a:xfrm flipV="1">
            <a:off x="1601824" y="4611992"/>
            <a:ext cx="2844415" cy="10142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3078" idx="3"/>
            <a:endCxn id="3078" idx="3"/>
          </p:cNvCxnSpPr>
          <p:nvPr/>
        </p:nvCxnSpPr>
        <p:spPr>
          <a:xfrm>
            <a:off x="1761658" y="275479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3078" idx="3"/>
          </p:cNvCxnSpPr>
          <p:nvPr/>
        </p:nvCxnSpPr>
        <p:spPr>
          <a:xfrm>
            <a:off x="1761658" y="2754798"/>
            <a:ext cx="9544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544616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OBJECTIFS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Examiner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effets d’un dispositif de navigation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ptimiser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d’information </a:t>
            </a: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lléger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ressources cognitives en mémoire de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travail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varier la modalité de recherche.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9941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HYPOTHESES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14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29391" y="1268760"/>
            <a:ext cx="73029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dispositif de navigation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Améliorer la planification de recherche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lléger les mécanismes de recherche et de traitement de l’information.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iminuer la charge cognitive en mémoire</a:t>
            </a:r>
          </a:p>
          <a:p>
            <a:pPr algn="just">
              <a:lnSpc>
                <a:spcPct val="150000"/>
              </a:lnSpc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19268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POSITIONNEMENT THEORIQUE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Modèle cognitif Evaluation - Sélection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Traitement 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(Rouet &amp; Tricot,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1998)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héorie de la charge cognitive (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Sweller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1999)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7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1" y="1946724"/>
            <a:ext cx="4175264" cy="37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048672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EXPERIMENTAL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16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4294967295"/>
          </p:nvPr>
        </p:nvSpPr>
        <p:spPr>
          <a:xfrm>
            <a:off x="454267" y="1196752"/>
            <a:ext cx="3839660" cy="639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« normale »</a:t>
            </a:r>
            <a:endParaRPr lang="fr-FR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602626" y="1124744"/>
            <a:ext cx="4236622" cy="6397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« plan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26" y="1963658"/>
            <a:ext cx="4171950" cy="37131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 descr="C:\Users\Public\Pictures\Sample Pictures\Capture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22" y="2429337"/>
            <a:ext cx="1302105" cy="128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3" name="Imag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22" y="3067429"/>
            <a:ext cx="1263007" cy="129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2" name="Espace réservé du contenu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17" y="3452043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0" name="Espace réservé du contenu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25" y="3973238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1" name="Image 20" descr="C:\Users\Public\Pictures\Sample Pictures\Capture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70" y="3513940"/>
            <a:ext cx="1190720" cy="1164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2" name="Espace réservé du contenu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22" y="3063150"/>
            <a:ext cx="1097820" cy="12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3" name="Image 22" descr="C:\Users\Public\Pictures\Sample Pictures\Capture5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70" y="2563839"/>
            <a:ext cx="1111911" cy="110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0" name="Imag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84" y="5676821"/>
            <a:ext cx="1222691" cy="40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  <a:ex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57" y="5686346"/>
            <a:ext cx="1222691" cy="3968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1547664" y="3284716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2531943" y="2743410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5210574" y="3715698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>
            <a:off x="6497180" y="3335030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>
            <a:off x="7472489" y="2788283"/>
            <a:ext cx="520858" cy="24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3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129385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3" y="3290648"/>
            <a:ext cx="1218000" cy="1008112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29" y="3256100"/>
            <a:ext cx="1224136" cy="1010206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77392" y="1383159"/>
            <a:ext cx="4282251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 Participants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tudiants (âge moyen = 20 ans) 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Séniors (âge moyen = 69 ans)</a:t>
            </a:r>
          </a:p>
          <a:p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Dépendantes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emps de recherche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ombre de pages visitées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onsultation de la consigne de recherche (témoin objectif de la charge cognitive)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subjective de la charge cognitive</a:t>
            </a:r>
          </a:p>
          <a:p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indépendantes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Modalité de recherche ( normale </a:t>
            </a:r>
            <a:r>
              <a:rPr lang="fr-FR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 (variable inter)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Complexité de la recherche (variable intra).</a:t>
            </a:r>
          </a:p>
          <a:p>
            <a:pPr algn="just">
              <a:lnSpc>
                <a:spcPct val="150000"/>
              </a:lnSpc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4048" y="2970530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GAZE PLOTS      </a:t>
            </a:r>
            <a:r>
              <a:rPr lang="fr-FR" sz="11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fr-FR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HEAT MAPS</a:t>
            </a:r>
            <a:endParaRPr lang="fr-FR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4048" y="4283953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2 : </a:t>
            </a:r>
            <a:r>
              <a:rPr lang="fr-FR" sz="11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Eye</a:t>
            </a:r>
            <a:r>
              <a:rPr lang="fr-FR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1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</a:t>
            </a:r>
            <a:endParaRPr lang="fr-FR" sz="11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95" y="5101797"/>
            <a:ext cx="1089966" cy="816150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100000" l="0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60" y="1196752"/>
            <a:ext cx="1386436" cy="936104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04" y="5356327"/>
            <a:ext cx="901127" cy="40130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015296" y="2188521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Expérience1</a:t>
            </a:r>
            <a:endParaRPr lang="fr-FR" sz="11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53423" y="59191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3</a:t>
            </a:r>
            <a:endParaRPr lang="fr-FR" sz="11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64288" y="59191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Expérience 4</a:t>
            </a:r>
            <a:endParaRPr lang="fr-FR" sz="11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89286" l="11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866" y="5233199"/>
            <a:ext cx="439148" cy="208409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74638"/>
            <a:ext cx="590465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modalité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8093"/>
              </p:ext>
            </p:extLst>
          </p:nvPr>
        </p:nvGraphicFramePr>
        <p:xfrm>
          <a:off x="1348250" y="1747378"/>
          <a:ext cx="6120679" cy="40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67544" y="6009673"/>
            <a:ext cx="613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de recherche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5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90465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RESULTATS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l’âge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491787"/>
              </p:ext>
            </p:extLst>
          </p:nvPr>
        </p:nvGraphicFramePr>
        <p:xfrm>
          <a:off x="1475656" y="1772816"/>
          <a:ext cx="6120680" cy="409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47664" y="5982919"/>
            <a:ext cx="596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 de recherche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6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472608" cy="9221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6911" y="1124744"/>
            <a:ext cx="8784976" cy="525658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23529" y="1196752"/>
            <a:ext cx="6916724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 Problématique </a:t>
            </a:r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9" y="4167650"/>
            <a:ext cx="6916723" cy="992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Protocole expérimental</a:t>
            </a:r>
          </a:p>
          <a:p>
            <a:pPr algn="ctr"/>
            <a:endParaRPr lang="fr-FR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5027" y="2060848"/>
            <a:ext cx="6916724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Un dispositif de navigation breveté</a:t>
            </a:r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106" y="2964578"/>
            <a:ext cx="6916723" cy="1194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Objectifs et positionnement théorique</a:t>
            </a:r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3529" y="5187869"/>
            <a:ext cx="6916723" cy="896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résultats</a:t>
            </a:r>
            <a:endParaRPr lang="fr-FR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25/04/2018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9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83264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complexité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147928"/>
              </p:ext>
            </p:extLst>
          </p:nvPr>
        </p:nvGraphicFramePr>
        <p:xfrm>
          <a:off x="1093306" y="1844824"/>
          <a:ext cx="5904656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67544" y="5931355"/>
            <a:ext cx="5017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 consultées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4461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la modalité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5877272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Indice de la charge mentale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Espace réservé du contenu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308070"/>
              </p:ext>
            </p:extLst>
          </p:nvPr>
        </p:nvGraphicFramePr>
        <p:xfrm>
          <a:off x="1547664" y="1844824"/>
          <a:ext cx="590465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76064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PRINCIPAUX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 de l’âge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93306" y="1268760"/>
            <a:ext cx="25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782992"/>
              </p:ext>
            </p:extLst>
          </p:nvPr>
        </p:nvGraphicFramePr>
        <p:xfrm>
          <a:off x="1093306" y="1638092"/>
          <a:ext cx="6503030" cy="416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35696" y="5949280"/>
            <a:ext cx="536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Indice de la charge mentale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5365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23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47359" y="1287244"/>
            <a:ext cx="787118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bjectif = tester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dispositif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prévisualisation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significatifs relevés (temps de recherche, consigne, pages visitées, charge mentale)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dispositif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prévisualisation (aide 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externe) allège les mécanismes de traitement de l’information.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eilleure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représentation de l’information adéquate. </a:t>
            </a: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 limites : choix du corpus (recherche de logements) + choix des participants.</a:t>
            </a: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5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votre attention !</a:t>
            </a:r>
          </a:p>
          <a:p>
            <a:pPr marL="0" indent="0">
              <a:buNone/>
            </a:pPr>
            <a:endParaRPr lang="fr-FR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24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1709762"/>
            <a:ext cx="787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7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836712"/>
            <a:ext cx="8712968" cy="7200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Difficultés de la recherche d’information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>
          <a:xfrm>
            <a:off x="4572000" y="4221088"/>
            <a:ext cx="3754967" cy="28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8280920" cy="237626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L’abondance d’informations complique la tâche de l’utilisateur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Etude des interactions utilisateurs / SRI fait intervenir plusieurs disciplines.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25/04/2018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94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QUELS MODELES POUR ANALYSER L’ACTIVITE DE RECHERCHE D’INFORMATION ?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RI orientée « </a:t>
            </a:r>
            <a:r>
              <a:rPr lang="fr-FR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</a:t>
            </a:r>
            <a:r>
              <a:rPr lang="fr-FR" sz="2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</a:t>
            </a:r>
            <a:endParaRPr lang="fr-FR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 orientée « 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Utilisateur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 orientée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Usages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».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1000"/>
              </a:spcAft>
              <a:buNone/>
            </a:pPr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1.PROBLEMATIQUE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d’information </a:t>
            </a:r>
            <a:r>
              <a:rPr lang="fr-F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activité complexe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Abstraction (perte d’informations)</a:t>
            </a:r>
            <a:endParaRPr lang="fr-FR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Problèmes liés à </a:t>
            </a:r>
            <a:r>
              <a:rPr lang="fr-F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navigation </a:t>
            </a:r>
            <a:r>
              <a:rPr lang="fr-F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fr-F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représentation mentale </a:t>
            </a:r>
            <a:r>
              <a:rPr lang="fr-FR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structure du document.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5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8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3688" y="1389380"/>
            <a:ext cx="144016" cy="954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87039" y="291413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1.PROBLEMATIQUE</a:t>
            </a:r>
            <a:endParaRPr lang="fr-FR" sz="24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Représentation</a:t>
            </a:r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ontenu 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fr-F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fr-FR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Volume?</a:t>
            </a:r>
          </a:p>
          <a:p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onsultation 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pages </a:t>
            </a: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inutiles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Echec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tratégies </a:t>
            </a:r>
            <a:r>
              <a:rPr lang="fr-F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essai- erreur </a:t>
            </a:r>
            <a:r>
              <a:rPr lang="fr-FR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fr-F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07904" y="5897161"/>
            <a:ext cx="5196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d'accueil (site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www.apple.fr</a:t>
            </a: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juin 2004)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67275"/>
            <a:ext cx="5122333" cy="4176464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63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0" y="188640"/>
            <a:ext cx="8744399" cy="633670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9800" y="188640"/>
            <a:ext cx="8944200" cy="9986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CONSULTER UN DOCUMENT EN PROFONDEUR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b="1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7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357849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Survol du document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 visualiser la page avant de la charger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Intégrer la prévisualisation aux outils de navigation usuels.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1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230689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2.UN DISPOSITIF DE NAVIGATION BREVETE (Caro,2007)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59CDF-B8CB-4AAF-AF7E-C8FF8225A5AF}" type="slidenum">
              <a:rPr lang="fr-FR" smtClean="0"/>
              <a:t>9</a:t>
            </a:fld>
            <a:endParaRPr lang="fr-FR" dirty="0"/>
          </a:p>
        </p:txBody>
      </p:sp>
      <p:pic>
        <p:nvPicPr>
          <p:cNvPr id="1026" name="Picture 2" descr="pppp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49" y="1489179"/>
            <a:ext cx="601466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1649" y="535920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Souris à commande de prévisualisation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25/04/2018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1765</Words>
  <Application>Microsoft Office PowerPoint</Application>
  <PresentationFormat>Affichage à l'écran (4:3)</PresentationFormat>
  <Paragraphs>349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1_Conception personnalisée</vt:lpstr>
      <vt:lpstr>Conception personnalisée</vt:lpstr>
      <vt:lpstr> Recherche d'information sur le web : regards croisés et propositions méthodologiques   </vt:lpstr>
      <vt:lpstr>PLAN </vt:lpstr>
      <vt:lpstr>Difficultés de la recherche d’information</vt:lpstr>
      <vt:lpstr>   QUELS MODELES POUR ANALYSER L’ACTIVITE DE RECHERCHE D’INFORMATION ?</vt:lpstr>
      <vt:lpstr>1.PROBLEMATIQUE</vt:lpstr>
      <vt:lpstr>Présentation PowerPoint</vt:lpstr>
      <vt:lpstr>CONSULTER UN DOCUMENT EN PROFONDEUR</vt:lpstr>
      <vt:lpstr>2.UN DISPOSITIF DE NAVIGATION BREVETE (Caro,2007)</vt:lpstr>
      <vt:lpstr>2.UN DISPOSITIF DE NAVIGATION BREVETE (Caro,2007)</vt:lpstr>
      <vt:lpstr>   2.UN DISPOSITIF DE NAVIGATION BREVETE(Caro,2007)   Prévisualisation  en mode plan</vt:lpstr>
      <vt:lpstr>2.UN DISPOSITIF DE NAVIGATION BREVETE (Caro,2007)</vt:lpstr>
      <vt:lpstr>2.UN DISPOSITIF DE NAVIGATION BREVETE (Caro,2007)</vt:lpstr>
      <vt:lpstr>3. OBJECTIFS</vt:lpstr>
      <vt:lpstr>HYPOTHESES</vt:lpstr>
      <vt:lpstr>3. POSITIONNEMENT THEORIQUE</vt:lpstr>
      <vt:lpstr>4. PROTOCOLE EXPERIMENTAL</vt:lpstr>
      <vt:lpstr>4. PROTOCOLE EXPERIMENTAL</vt:lpstr>
      <vt:lpstr>5. PRINCIPAUX RESULTATS</vt:lpstr>
      <vt:lpstr>5. PRINCIPAUX RESULTATS</vt:lpstr>
      <vt:lpstr>5. PRINCIPAUX RESULTATS</vt:lpstr>
      <vt:lpstr>5. PRINCIPAUX RESULTATS</vt:lpstr>
      <vt:lpstr>5. PRINCIPAUX RESULTATS</vt:lpstr>
      <vt:lpstr>CONCLUSION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ET SELECTION D’INFORMATION : RETOUR D’EXPERIENCES</dc:title>
  <dc:creator>AZAZ</dc:creator>
  <cp:lastModifiedBy>AZAZ</cp:lastModifiedBy>
  <cp:revision>412</cp:revision>
  <cp:lastPrinted>2016-06-03T08:26:36Z</cp:lastPrinted>
  <dcterms:created xsi:type="dcterms:W3CDTF">2015-09-16T13:40:46Z</dcterms:created>
  <dcterms:modified xsi:type="dcterms:W3CDTF">2018-04-24T12:46:06Z</dcterms:modified>
</cp:coreProperties>
</file>