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85" r:id="rId3"/>
    <p:sldId id="275" r:id="rId4"/>
    <p:sldId id="295" r:id="rId5"/>
    <p:sldId id="286" r:id="rId6"/>
    <p:sldId id="296" r:id="rId7"/>
    <p:sldId id="297" r:id="rId8"/>
    <p:sldId id="268" r:id="rId9"/>
    <p:sldId id="299" r:id="rId10"/>
    <p:sldId id="264" r:id="rId11"/>
    <p:sldId id="300" r:id="rId12"/>
    <p:sldId id="266" r:id="rId13"/>
    <p:sldId id="273" r:id="rId14"/>
    <p:sldId id="301" r:id="rId15"/>
    <p:sldId id="265" r:id="rId16"/>
    <p:sldId id="272" r:id="rId17"/>
    <p:sldId id="289" r:id="rId18"/>
    <p:sldId id="263" r:id="rId19"/>
    <p:sldId id="279" r:id="rId20"/>
    <p:sldId id="303" r:id="rId21"/>
    <p:sldId id="304" r:id="rId22"/>
    <p:sldId id="278" r:id="rId23"/>
    <p:sldId id="293" r:id="rId24"/>
    <p:sldId id="277" r:id="rId25"/>
    <p:sldId id="302" r:id="rId26"/>
  </p:sldIdLst>
  <p:sldSz cx="9144000" cy="6858000" type="screen4x3"/>
  <p:notesSz cx="10020300" cy="68881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9">
          <p15:clr>
            <a:srgbClr val="A4A3A4"/>
          </p15:clr>
        </p15:guide>
        <p15:guide id="2" pos="315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2" autoAdjust="0"/>
    <p:restoredTop sz="77494" autoAdjust="0"/>
  </p:normalViewPr>
  <p:slideViewPr>
    <p:cSldViewPr>
      <p:cViewPr varScale="1">
        <p:scale>
          <a:sx n="86" d="100"/>
          <a:sy n="86" d="100"/>
        </p:scale>
        <p:origin x="73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3388"/>
    </p:cViewPr>
  </p:sorterViewPr>
  <p:notesViewPr>
    <p:cSldViewPr>
      <p:cViewPr varScale="1">
        <p:scale>
          <a:sx n="70" d="100"/>
          <a:sy n="70" d="100"/>
        </p:scale>
        <p:origin x="-1556" y="-56"/>
      </p:cViewPr>
      <p:guideLst>
        <p:guide orient="horz" pos="2169"/>
        <p:guide pos="31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592243044802755E-2"/>
          <c:y val="9.1420397733585151E-2"/>
          <c:w val="0.91237869663610915"/>
          <c:h val="0.829418397955782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dans Classeur1]modalité'!$A$2</c:f>
              <c:strCache>
                <c:ptCount val="1"/>
                <c:pt idx="0">
                  <c:v>Normale</c:v>
                </c:pt>
              </c:strCache>
            </c:strRef>
          </c:tx>
          <c:invertIfNegative val="0"/>
          <c:cat>
            <c:strRef>
              <c:f>'[Graphique dans Classeur1]modalité'!$B$1:$C$1</c:f>
              <c:strCache>
                <c:ptCount val="2"/>
                <c:pt idx="0">
                  <c:v>Normale</c:v>
                </c:pt>
                <c:pt idx="1">
                  <c:v>Plan</c:v>
                </c:pt>
              </c:strCache>
            </c:strRef>
          </c:cat>
          <c:val>
            <c:numRef>
              <c:f>'[Graphique dans Classeur1]modalité'!$B$2:$C$2</c:f>
              <c:numCache>
                <c:formatCode>General</c:formatCode>
                <c:ptCount val="2"/>
                <c:pt idx="0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56-43C9-A582-5EBB972501E7}"/>
            </c:ext>
          </c:extLst>
        </c:ser>
        <c:ser>
          <c:idx val="1"/>
          <c:order val="1"/>
          <c:tx>
            <c:strRef>
              <c:f>'[Graphique dans Classeur1]modalité'!$A$3</c:f>
              <c:strCache>
                <c:ptCount val="1"/>
                <c:pt idx="0">
                  <c:v>Plan</c:v>
                </c:pt>
              </c:strCache>
            </c:strRef>
          </c:tx>
          <c:invertIfNegative val="0"/>
          <c:cat>
            <c:strRef>
              <c:f>'[Graphique dans Classeur1]modalité'!$B$1:$C$1</c:f>
              <c:strCache>
                <c:ptCount val="2"/>
                <c:pt idx="0">
                  <c:v>Normale</c:v>
                </c:pt>
                <c:pt idx="1">
                  <c:v>Plan</c:v>
                </c:pt>
              </c:strCache>
            </c:strRef>
          </c:cat>
          <c:val>
            <c:numRef>
              <c:f>'[Graphique dans Classeur1]modalité'!$B$3:$C$3</c:f>
              <c:numCache>
                <c:formatCode>General</c:formatCode>
                <c:ptCount val="2"/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56-43C9-A582-5EBB972501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460032"/>
        <c:axId val="100461568"/>
        <c:axId val="0"/>
      </c:bar3DChart>
      <c:catAx>
        <c:axId val="10046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00461568"/>
        <c:crosses val="autoZero"/>
        <c:auto val="1"/>
        <c:lblAlgn val="ctr"/>
        <c:lblOffset val="100"/>
        <c:noMultiLvlLbl val="0"/>
      </c:catAx>
      <c:valAx>
        <c:axId val="10046156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Temps (sec)</a:t>
                </a:r>
              </a:p>
            </c:rich>
          </c:tx>
          <c:layout>
            <c:manualLayout>
              <c:xMode val="edge"/>
              <c:yMode val="edge"/>
              <c:x val="1.5825206066833686E-2"/>
              <c:y val="3.409137667831146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00460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50154566184573"/>
          <c:y val="0.84515973547680623"/>
          <c:w val="0.19949848490660121"/>
          <c:h val="0.153853237680717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473927304980683E-2"/>
          <c:y val="7.1082758481380862E-2"/>
          <c:w val="0.93952607269501931"/>
          <c:h val="0.744546902196052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'[Graphique dans Classeur1]age'!$A$2</c:f>
              <c:strCache>
                <c:ptCount val="1"/>
                <c:pt idx="0">
                  <c:v>Etudiants</c:v>
                </c:pt>
              </c:strCache>
            </c:strRef>
          </c:tx>
          <c:invertIfNegative val="0"/>
          <c:cat>
            <c:strRef>
              <c:f>'[Graphique dans Classeur1]age'!$B$1:$C$1</c:f>
              <c:strCache>
                <c:ptCount val="2"/>
                <c:pt idx="0">
                  <c:v>Etudiant</c:v>
                </c:pt>
                <c:pt idx="1">
                  <c:v>Séniors</c:v>
                </c:pt>
              </c:strCache>
            </c:strRef>
          </c:cat>
          <c:val>
            <c:numRef>
              <c:f>'[Graphique dans Classeur1]age'!$B$2:$C$2</c:f>
              <c:numCache>
                <c:formatCode>General</c:formatCode>
                <c:ptCount val="2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2-4A15-988B-C9387574BC91}"/>
            </c:ext>
          </c:extLst>
        </c:ser>
        <c:ser>
          <c:idx val="1"/>
          <c:order val="1"/>
          <c:tx>
            <c:strRef>
              <c:f>'[Graphique dans Classeur1]age'!$A$3</c:f>
              <c:strCache>
                <c:ptCount val="1"/>
                <c:pt idx="0">
                  <c:v>Séniors</c:v>
                </c:pt>
              </c:strCache>
            </c:strRef>
          </c:tx>
          <c:invertIfNegative val="0"/>
          <c:cat>
            <c:strRef>
              <c:f>'[Graphique dans Classeur1]age'!$B$1:$C$1</c:f>
              <c:strCache>
                <c:ptCount val="2"/>
                <c:pt idx="0">
                  <c:v>Etudiant</c:v>
                </c:pt>
                <c:pt idx="1">
                  <c:v>Séniors</c:v>
                </c:pt>
              </c:strCache>
            </c:strRef>
          </c:cat>
          <c:val>
            <c:numRef>
              <c:f>'[Graphique dans Classeur1]age'!$B$3:$C$3</c:f>
              <c:numCache>
                <c:formatCode>General</c:formatCode>
                <c:ptCount val="2"/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42-4A15-988B-C9387574B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771328"/>
        <c:axId val="100772864"/>
        <c:axId val="0"/>
      </c:bar3DChart>
      <c:catAx>
        <c:axId val="10077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00772864"/>
        <c:crosses val="autoZero"/>
        <c:auto val="1"/>
        <c:lblAlgn val="ctr"/>
        <c:lblOffset val="100"/>
        <c:noMultiLvlLbl val="0"/>
      </c:catAx>
      <c:valAx>
        <c:axId val="10077286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 dirty="0"/>
                  <a:t>Temps </a:t>
                </a:r>
              </a:p>
            </c:rich>
          </c:tx>
          <c:layout>
            <c:manualLayout>
              <c:xMode val="edge"/>
              <c:yMode val="edge"/>
              <c:x val="1.0725115510041367E-2"/>
              <c:y val="7.132993259557515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00771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022233062067173"/>
          <c:y val="0.84368764027309884"/>
          <c:w val="0.18977766937932822"/>
          <c:h val="0.155334527429540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400164209396786E-2"/>
          <c:y val="0.14020140118325117"/>
          <c:w val="0.67616843385965242"/>
          <c:h val="0.680668248997073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complex!$A$2</c:f>
              <c:strCache>
                <c:ptCount val="1"/>
                <c:pt idx="0">
                  <c:v>complexité 1</c:v>
                </c:pt>
              </c:strCache>
            </c:strRef>
          </c:tx>
          <c:invertIfNegative val="0"/>
          <c:cat>
            <c:strRef>
              <c:f>complex!$B$1:$D$1</c:f>
              <c:strCache>
                <c:ptCount val="3"/>
                <c:pt idx="0">
                  <c:v>complexite 1</c:v>
                </c:pt>
                <c:pt idx="1">
                  <c:v>complexite 2</c:v>
                </c:pt>
                <c:pt idx="2">
                  <c:v>complexite 3</c:v>
                </c:pt>
              </c:strCache>
            </c:strRef>
          </c:cat>
          <c:val>
            <c:numRef>
              <c:f>complex!$B$2:$D$2</c:f>
              <c:numCache>
                <c:formatCode>General</c:formatCode>
                <c:ptCount val="3"/>
                <c:pt idx="0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B-4746-AD37-9A98BC4B85A1}"/>
            </c:ext>
          </c:extLst>
        </c:ser>
        <c:ser>
          <c:idx val="1"/>
          <c:order val="1"/>
          <c:tx>
            <c:strRef>
              <c:f>complex!$A$3</c:f>
              <c:strCache>
                <c:ptCount val="1"/>
                <c:pt idx="0">
                  <c:v>complexité 2</c:v>
                </c:pt>
              </c:strCache>
            </c:strRef>
          </c:tx>
          <c:invertIfNegative val="0"/>
          <c:cat>
            <c:strRef>
              <c:f>complex!$B$1:$D$1</c:f>
              <c:strCache>
                <c:ptCount val="3"/>
                <c:pt idx="0">
                  <c:v>complexite 1</c:v>
                </c:pt>
                <c:pt idx="1">
                  <c:v>complexite 2</c:v>
                </c:pt>
                <c:pt idx="2">
                  <c:v>complexite 3</c:v>
                </c:pt>
              </c:strCache>
            </c:strRef>
          </c:cat>
          <c:val>
            <c:numRef>
              <c:f>complex!$B$3:$D$3</c:f>
              <c:numCache>
                <c:formatCode>General</c:formatCode>
                <c:ptCount val="3"/>
                <c:pt idx="1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6B-4746-AD37-9A98BC4B85A1}"/>
            </c:ext>
          </c:extLst>
        </c:ser>
        <c:ser>
          <c:idx val="2"/>
          <c:order val="2"/>
          <c:tx>
            <c:strRef>
              <c:f>complex!$A$4</c:f>
              <c:strCache>
                <c:ptCount val="1"/>
                <c:pt idx="0">
                  <c:v>complexité 3</c:v>
                </c:pt>
              </c:strCache>
            </c:strRef>
          </c:tx>
          <c:invertIfNegative val="0"/>
          <c:cat>
            <c:strRef>
              <c:f>complex!$B$1:$D$1</c:f>
              <c:strCache>
                <c:ptCount val="3"/>
                <c:pt idx="0">
                  <c:v>complexite 1</c:v>
                </c:pt>
                <c:pt idx="1">
                  <c:v>complexite 2</c:v>
                </c:pt>
                <c:pt idx="2">
                  <c:v>complexite 3</c:v>
                </c:pt>
              </c:strCache>
            </c:strRef>
          </c:cat>
          <c:val>
            <c:numRef>
              <c:f>complex!$B$4:$D$4</c:f>
              <c:numCache>
                <c:formatCode>General</c:formatCode>
                <c:ptCount val="3"/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6B-4746-AD37-9A98BC4B8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674176"/>
        <c:axId val="100692352"/>
        <c:axId val="0"/>
      </c:bar3DChart>
      <c:catAx>
        <c:axId val="10067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0692352"/>
        <c:crosses val="autoZero"/>
        <c:auto val="1"/>
        <c:lblAlgn val="ctr"/>
        <c:lblOffset val="100"/>
        <c:noMultiLvlLbl val="0"/>
      </c:catAx>
      <c:valAx>
        <c:axId val="10069235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 dirty="0"/>
                  <a:t>Pages visitées</a:t>
                </a:r>
              </a:p>
            </c:rich>
          </c:tx>
          <c:layout>
            <c:manualLayout>
              <c:xMode val="edge"/>
              <c:yMode val="edge"/>
              <c:x val="2.0644725111843942E-4"/>
              <c:y val="0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0674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35045428556719"/>
          <c:y val="0.7310664065435174"/>
          <c:w val="0.25789207703209127"/>
          <c:h val="0.262240886369548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19330190196731"/>
          <c:y val="2.2436746218319332E-2"/>
          <c:w val="0.84656178221640088"/>
          <c:h val="0.80493145526218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modalité!$A$2</c:f>
              <c:strCache>
                <c:ptCount val="1"/>
                <c:pt idx="0">
                  <c:v>Normale</c:v>
                </c:pt>
              </c:strCache>
            </c:strRef>
          </c:tx>
          <c:invertIfNegative val="0"/>
          <c:cat>
            <c:strRef>
              <c:f>modalité!$B$1:$C$1</c:f>
              <c:strCache>
                <c:ptCount val="2"/>
                <c:pt idx="0">
                  <c:v>Normale</c:v>
                </c:pt>
                <c:pt idx="1">
                  <c:v>Plan</c:v>
                </c:pt>
              </c:strCache>
            </c:strRef>
          </c:cat>
          <c:val>
            <c:numRef>
              <c:f>modalité!$B$2:$C$2</c:f>
              <c:numCache>
                <c:formatCode>General</c:formatCode>
                <c:ptCount val="2"/>
                <c:pt idx="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D1-4FF7-8B8F-99973B6CFDBF}"/>
            </c:ext>
          </c:extLst>
        </c:ser>
        <c:ser>
          <c:idx val="1"/>
          <c:order val="1"/>
          <c:tx>
            <c:strRef>
              <c:f>modalité!$A$3</c:f>
              <c:strCache>
                <c:ptCount val="1"/>
                <c:pt idx="0">
                  <c:v>Plan</c:v>
                </c:pt>
              </c:strCache>
            </c:strRef>
          </c:tx>
          <c:invertIfNegative val="0"/>
          <c:cat>
            <c:strRef>
              <c:f>modalité!$B$1:$C$1</c:f>
              <c:strCache>
                <c:ptCount val="2"/>
                <c:pt idx="0">
                  <c:v>Normale</c:v>
                </c:pt>
                <c:pt idx="1">
                  <c:v>Plan</c:v>
                </c:pt>
              </c:strCache>
            </c:strRef>
          </c:cat>
          <c:val>
            <c:numRef>
              <c:f>modalité!$B$3:$C$3</c:f>
              <c:numCache>
                <c:formatCode>General</c:formatCode>
                <c:ptCount val="2"/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D1-4FF7-8B8F-99973B6CF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535296"/>
        <c:axId val="100590336"/>
        <c:axId val="0"/>
      </c:bar3DChart>
      <c:catAx>
        <c:axId val="100535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0590336"/>
        <c:crosses val="autoZero"/>
        <c:auto val="1"/>
        <c:lblAlgn val="ctr"/>
        <c:lblOffset val="100"/>
        <c:noMultiLvlLbl val="0"/>
      </c:catAx>
      <c:valAx>
        <c:axId val="10059033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 dirty="0"/>
                  <a:t>Consigne</a:t>
                </a:r>
              </a:p>
            </c:rich>
          </c:tx>
          <c:layout>
            <c:manualLayout>
              <c:xMode val="edge"/>
              <c:yMode val="edge"/>
              <c:x val="1.5710919088766692E-2"/>
              <c:y val="2.3331654845122917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0535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01514393500796"/>
          <c:y val="0.84792338069985296"/>
          <c:w val="0.18598487050862555"/>
          <c:h val="0.150349114331141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768401463808476"/>
          <c:y val="2.7904711911011123E-2"/>
          <c:w val="0.64714098725821501"/>
          <c:h val="0.791570477830181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'age modalité'!$A$2</c:f>
              <c:strCache>
                <c:ptCount val="1"/>
                <c:pt idx="0">
                  <c:v>Normale</c:v>
                </c:pt>
              </c:strCache>
            </c:strRef>
          </c:tx>
          <c:invertIfNegative val="0"/>
          <c:cat>
            <c:strRef>
              <c:f>'age modalité'!$B$1:$C$1</c:f>
              <c:strCache>
                <c:ptCount val="2"/>
                <c:pt idx="0">
                  <c:v>Etudiant</c:v>
                </c:pt>
                <c:pt idx="1">
                  <c:v>Séniors</c:v>
                </c:pt>
              </c:strCache>
            </c:strRef>
          </c:cat>
          <c:val>
            <c:numRef>
              <c:f>'age modalité'!$B$2:$C$2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8-4814-A1EC-499C78ADCBE2}"/>
            </c:ext>
          </c:extLst>
        </c:ser>
        <c:ser>
          <c:idx val="1"/>
          <c:order val="1"/>
          <c:tx>
            <c:strRef>
              <c:f>'age modalité'!$A$3</c:f>
              <c:strCache>
                <c:ptCount val="1"/>
                <c:pt idx="0">
                  <c:v>Plan</c:v>
                </c:pt>
              </c:strCache>
            </c:strRef>
          </c:tx>
          <c:invertIfNegative val="0"/>
          <c:cat>
            <c:strRef>
              <c:f>'age modalité'!$B$1:$C$1</c:f>
              <c:strCache>
                <c:ptCount val="2"/>
                <c:pt idx="0">
                  <c:v>Etudiant</c:v>
                </c:pt>
                <c:pt idx="1">
                  <c:v>Séniors</c:v>
                </c:pt>
              </c:strCache>
            </c:strRef>
          </c:cat>
          <c:val>
            <c:numRef>
              <c:f>'age modalité'!$B$3:$C$3</c:f>
              <c:numCache>
                <c:formatCode>General</c:formatCode>
                <c:ptCount val="2"/>
                <c:pt idx="0">
                  <c:v>29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8-4814-A1EC-499C78ADC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201216"/>
        <c:axId val="100202752"/>
        <c:axId val="0"/>
      </c:bar3DChart>
      <c:catAx>
        <c:axId val="100201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0202752"/>
        <c:crosses val="autoZero"/>
        <c:auto val="1"/>
        <c:lblAlgn val="ctr"/>
        <c:lblOffset val="100"/>
        <c:noMultiLvlLbl val="0"/>
      </c:catAx>
      <c:valAx>
        <c:axId val="10020275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 dirty="0"/>
                  <a:t>Consultation consigne</a:t>
                </a:r>
              </a:p>
            </c:rich>
          </c:tx>
          <c:layout>
            <c:manualLayout>
              <c:xMode val="edge"/>
              <c:yMode val="edge"/>
              <c:x val="2.7777777777777788E-3"/>
              <c:y val="2.343087114110735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0201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673682031148988"/>
          <c:y val="0.82650482490395505"/>
          <c:w val="0.15297862134550635"/>
          <c:h val="0.169000369652799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70483631899977"/>
          <c:y val="2.3397769631203307E-2"/>
          <c:w val="0.76284901271132477"/>
          <c:h val="0.794597925333399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modalité!$A$2</c:f>
              <c:strCache>
                <c:ptCount val="1"/>
                <c:pt idx="0">
                  <c:v>Normale</c:v>
                </c:pt>
              </c:strCache>
            </c:strRef>
          </c:tx>
          <c:invertIfNegative val="0"/>
          <c:cat>
            <c:strRef>
              <c:f>modalité!$B$1:$C$1</c:f>
              <c:strCache>
                <c:ptCount val="2"/>
                <c:pt idx="0">
                  <c:v>Normale </c:v>
                </c:pt>
                <c:pt idx="1">
                  <c:v>Plan</c:v>
                </c:pt>
              </c:strCache>
            </c:strRef>
          </c:cat>
          <c:val>
            <c:numRef>
              <c:f>modalité!$B$2:$C$2</c:f>
              <c:numCache>
                <c:formatCode>General</c:formatCode>
                <c:ptCount val="2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7B-4E2B-9D08-1F74F739A023}"/>
            </c:ext>
          </c:extLst>
        </c:ser>
        <c:ser>
          <c:idx val="1"/>
          <c:order val="1"/>
          <c:tx>
            <c:strRef>
              <c:f>modalité!$A$3</c:f>
              <c:strCache>
                <c:ptCount val="1"/>
                <c:pt idx="0">
                  <c:v>Plan</c:v>
                </c:pt>
              </c:strCache>
            </c:strRef>
          </c:tx>
          <c:invertIfNegative val="0"/>
          <c:cat>
            <c:strRef>
              <c:f>modalité!$B$1:$C$1</c:f>
              <c:strCache>
                <c:ptCount val="2"/>
                <c:pt idx="0">
                  <c:v>Normale </c:v>
                </c:pt>
                <c:pt idx="1">
                  <c:v>Plan</c:v>
                </c:pt>
              </c:strCache>
            </c:strRef>
          </c:cat>
          <c:val>
            <c:numRef>
              <c:f>modalité!$B$3:$C$3</c:f>
              <c:numCache>
                <c:formatCode>General</c:formatCode>
                <c:ptCount val="2"/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7B-4E2B-9D08-1F74F739A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132736"/>
        <c:axId val="100134272"/>
        <c:axId val="0"/>
      </c:bar3DChart>
      <c:catAx>
        <c:axId val="100132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0134272"/>
        <c:crosses val="autoZero"/>
        <c:auto val="1"/>
        <c:lblAlgn val="ctr"/>
        <c:lblOffset val="100"/>
        <c:noMultiLvlLbl val="0"/>
      </c:catAx>
      <c:valAx>
        <c:axId val="1001342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Score</a:t>
                </a:r>
              </a:p>
            </c:rich>
          </c:tx>
          <c:layout>
            <c:manualLayout>
              <c:xMode val="edge"/>
              <c:yMode val="edge"/>
              <c:x val="9.587180015228661E-3"/>
              <c:y val="2.7520090360330348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0132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89148631181906"/>
          <c:y val="0.81434495961354092"/>
          <c:w val="0.19195766866012179"/>
          <c:h val="0.18130238615462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54960995105358"/>
          <c:y val="4.8723930761677227E-2"/>
          <c:w val="0.69315780490017731"/>
          <c:h val="0.82967057755235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age!$A$2</c:f>
              <c:strCache>
                <c:ptCount val="1"/>
                <c:pt idx="0">
                  <c:v>Etudiants</c:v>
                </c:pt>
              </c:strCache>
            </c:strRef>
          </c:tx>
          <c:invertIfNegative val="0"/>
          <c:cat>
            <c:strRef>
              <c:f>age!$B$1:$C$1</c:f>
              <c:strCache>
                <c:ptCount val="2"/>
                <c:pt idx="0">
                  <c:v>Etudiant</c:v>
                </c:pt>
                <c:pt idx="1">
                  <c:v>Séniors</c:v>
                </c:pt>
              </c:strCache>
            </c:strRef>
          </c:cat>
          <c:val>
            <c:numRef>
              <c:f>age!$B$2:$C$2</c:f>
              <c:numCache>
                <c:formatCode>General</c:formatCode>
                <c:ptCount val="2"/>
                <c:pt idx="0">
                  <c:v>45.8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A-42E3-B3A7-2874D8B665E9}"/>
            </c:ext>
          </c:extLst>
        </c:ser>
        <c:ser>
          <c:idx val="1"/>
          <c:order val="1"/>
          <c:tx>
            <c:strRef>
              <c:f>age!$A$3</c:f>
              <c:strCache>
                <c:ptCount val="1"/>
                <c:pt idx="0">
                  <c:v>Séniors</c:v>
                </c:pt>
              </c:strCache>
            </c:strRef>
          </c:tx>
          <c:invertIfNegative val="0"/>
          <c:cat>
            <c:strRef>
              <c:f>age!$B$1:$C$1</c:f>
              <c:strCache>
                <c:ptCount val="2"/>
                <c:pt idx="0">
                  <c:v>Etudiant</c:v>
                </c:pt>
                <c:pt idx="1">
                  <c:v>Séniors</c:v>
                </c:pt>
              </c:strCache>
            </c:strRef>
          </c:cat>
          <c:val>
            <c:numRef>
              <c:f>age!$B$3:$C$3</c:f>
              <c:numCache>
                <c:formatCode>General</c:formatCode>
                <c:ptCount val="2"/>
                <c:pt idx="1">
                  <c:v>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7A-42E3-B3A7-2874D8B66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452672"/>
        <c:axId val="87458560"/>
        <c:axId val="0"/>
      </c:bar3DChart>
      <c:catAx>
        <c:axId val="8745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7458560"/>
        <c:crosses val="autoZero"/>
        <c:auto val="1"/>
        <c:lblAlgn val="ctr"/>
        <c:lblOffset val="100"/>
        <c:noMultiLvlLbl val="0"/>
      </c:catAx>
      <c:valAx>
        <c:axId val="8745856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Score</a:t>
                </a:r>
              </a:p>
            </c:rich>
          </c:tx>
          <c:layout>
            <c:manualLayout>
              <c:xMode val="edge"/>
              <c:yMode val="edge"/>
              <c:x val="1.3278425595453188E-3"/>
              <c:y val="1.728030424470119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7452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098980013931965"/>
          <c:y val="0.80855673823878649"/>
          <c:w val="0.18510432829004325"/>
          <c:h val="0.169175162436299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37A7EE1-D457-4068-96EF-28F945A4D099}" type="datetimeFigureOut">
              <a:rPr lang="fr-FR" smtClean="0"/>
              <a:t>29/06/2020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42561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fr-FR"/>
              <a:t>Mohamed Djouani - 14 octobre 2015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75851" y="6542561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7DB8455-98F2-4256-8B9E-7389BBBB1F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6317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4438E8D-7DCB-4338-98B1-D85F9815DAB3}" type="datetimeFigureOut">
              <a:rPr lang="fr-FR" smtClean="0"/>
              <a:t>29/06/2020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02031" y="3271878"/>
            <a:ext cx="8016239" cy="309967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42561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fr-FR"/>
              <a:t>Mohamed Djouani - 14 octobre 2015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75851" y="6542561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E67B3F4-DD0E-4912-873F-1119CD714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610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Thèmes</a:t>
            </a:r>
            <a:r>
              <a:rPr lang="fr-FR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recherche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Objectif de l’étude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173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  <a:r>
              <a:rPr lang="fr-FR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diapo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257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 d’accueil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page d’origine en texte plein</a:t>
            </a:r>
          </a:p>
          <a:p>
            <a:pPr lvl="0"/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du site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via transparence</a:t>
            </a:r>
          </a:p>
          <a:p>
            <a:pPr lvl="0"/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 ciblée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prévisualisation d’une page dont le lien est survolé sur le plan du site </a:t>
            </a:r>
          </a:p>
          <a:p>
            <a:pPr marL="181154" indent="-181154">
              <a:buFontTx/>
              <a:buChar char="-"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856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  <a:r>
              <a:rPr lang="fr-FR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diapo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032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  <a:r>
              <a:rPr lang="fr-FR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diapo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031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1057"/>
              </a:spcAft>
              <a:buFont typeface="Wingdings" panose="05000000000000000000" pitchFamily="2" charset="2"/>
              <a:buNone/>
            </a:pPr>
            <a:r>
              <a:rPr lang="fr-FR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1) Pour mieux</a:t>
            </a:r>
            <a:r>
              <a:rPr lang="fr-FR" sz="1200" b="1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comprendre  </a:t>
            </a:r>
            <a:r>
              <a:rPr lang="fr-FR" sz="1200" b="0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les processus cognitifs on s’est appuyé sur le modèle  de Rouet et Tricot.</a:t>
            </a:r>
            <a:endParaRPr lang="fr-FR" sz="1200" b="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57"/>
              </a:spcAft>
              <a:buFont typeface="Wingdings" panose="05000000000000000000" pitchFamily="2" charset="2"/>
              <a:buNone/>
            </a:pPr>
            <a:r>
              <a:rPr lang="fr-FR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Ce</a:t>
            </a:r>
            <a:r>
              <a:rPr lang="fr-FR" sz="1200" b="1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modèle de recherche d’information </a:t>
            </a:r>
            <a:r>
              <a:rPr lang="fr-FR" sz="1200" b="0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se rapproche le plus des stratégies de recherche des utilisateurs.</a:t>
            </a:r>
          </a:p>
          <a:p>
            <a:pPr algn="just">
              <a:lnSpc>
                <a:spcPct val="150000"/>
              </a:lnSpc>
              <a:spcAft>
                <a:spcPts val="1057"/>
              </a:spcAft>
            </a:pPr>
            <a:r>
              <a:rPr lang="fr-FR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C’est un  modèle</a:t>
            </a:r>
            <a:r>
              <a:rPr lang="fr-FR" sz="1200" b="1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cyclique </a:t>
            </a:r>
            <a:r>
              <a:rPr lang="fr-FR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qui s'appuie sur les théories de la mémoire sur la résolution de problèmes. </a:t>
            </a:r>
          </a:p>
          <a:p>
            <a:pPr algn="just">
              <a:lnSpc>
                <a:spcPct val="150000"/>
              </a:lnSpc>
              <a:spcAft>
                <a:spcPts val="1057"/>
              </a:spcAft>
            </a:pPr>
            <a:r>
              <a:rPr lang="fr-FR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Il comprend </a:t>
            </a:r>
            <a:r>
              <a:rPr lang="fr-FR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 niveaux</a:t>
            </a:r>
            <a:r>
              <a:rPr lang="fr-FR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:</a:t>
            </a:r>
          </a:p>
          <a:p>
            <a:pPr marL="285750" indent="-285750" algn="just">
              <a:lnSpc>
                <a:spcPct val="150000"/>
              </a:lnSpc>
              <a:spcAft>
                <a:spcPts val="1057"/>
              </a:spcAft>
              <a:buFont typeface="Wingdings" panose="05000000000000000000" pitchFamily="2" charset="2"/>
              <a:buChar char="§"/>
            </a:pPr>
            <a:r>
              <a:rPr lang="fr-FR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 premier niveau avec  3 phases :</a:t>
            </a:r>
            <a:endParaRPr lang="fr-FR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57"/>
              </a:spcAft>
            </a:pPr>
            <a:r>
              <a:rPr lang="fr-FR" sz="12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Evaluation </a:t>
            </a:r>
            <a:r>
              <a:rPr lang="fr-FR" sz="1200" b="0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</a:t>
            </a:r>
            <a:r>
              <a:rPr lang="fr-FR" sz="12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Sélection </a:t>
            </a:r>
            <a:r>
              <a:rPr lang="fr-FR" sz="1200" b="0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</a:t>
            </a:r>
            <a:r>
              <a:rPr lang="fr-FR" sz="12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Traitement : </a:t>
            </a:r>
          </a:p>
          <a:p>
            <a:pPr algn="just">
              <a:lnSpc>
                <a:spcPct val="150000"/>
              </a:lnSpc>
              <a:spcAft>
                <a:spcPts val="1057"/>
              </a:spcAft>
            </a:pPr>
            <a:endParaRPr lang="fr-FR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57"/>
              </a:spcAft>
              <a:buFont typeface="Wingdings" panose="05000000000000000000" pitchFamily="2" charset="2"/>
              <a:buChar char="§"/>
            </a:pPr>
            <a:r>
              <a:rPr lang="fr-FR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 second niveau avec 3 étapes :</a:t>
            </a:r>
            <a:endParaRPr lang="fr-FR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57"/>
              </a:spcAft>
            </a:pPr>
            <a:r>
              <a:rPr lang="fr-FR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la planification, le contrôle et la régulation. </a:t>
            </a:r>
          </a:p>
          <a:p>
            <a:pPr algn="just">
              <a:lnSpc>
                <a:spcPct val="150000"/>
              </a:lnSpc>
              <a:spcAft>
                <a:spcPts val="1057"/>
              </a:spcAft>
            </a:pPr>
            <a:endParaRPr lang="fr-FR" sz="12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57"/>
              </a:spcAft>
            </a:pP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fr-FR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 autre modèle  sur</a:t>
            </a:r>
            <a:r>
              <a:rPr lang="fr-FR" sz="1200" b="1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lequel nous nous sommes appuyé est la théorie de la charge cognitive (</a:t>
            </a:r>
            <a:r>
              <a:rPr lang="fr-FR" sz="1200" b="1" baseline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Sweller</a:t>
            </a:r>
            <a:r>
              <a:rPr lang="fr-FR" sz="1200" b="1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spcAft>
                <a:spcPts val="1057"/>
              </a:spcAft>
            </a:pPr>
            <a:endParaRPr lang="fr-FR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 defTabSz="966155">
              <a:lnSpc>
                <a:spcPct val="150000"/>
              </a:lnSpc>
              <a:defRPr/>
            </a:pP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L’intérêt du modèle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qu’il prend en compte 3 type de charge </a:t>
            </a:r>
            <a:endParaRPr lang="fr-FR" sz="12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966155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charge intrinsèque</a:t>
            </a:r>
          </a:p>
          <a:p>
            <a:pPr marL="285750" indent="-285750" algn="just" defTabSz="966155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charge extrinsèque</a:t>
            </a:r>
          </a:p>
          <a:p>
            <a:pPr marL="285750" indent="-285750" algn="just" defTabSz="966155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charge pertinente</a:t>
            </a:r>
          </a:p>
          <a:p>
            <a:pPr algn="just" defTabSz="966155">
              <a:lnSpc>
                <a:spcPct val="150000"/>
              </a:lnSpc>
              <a:defRPr/>
            </a:pPr>
            <a:r>
              <a:rPr lang="fr-FR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pouvoir favoriser un bon apprentissage, l’idée est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d’optimiser la charge pertinente et de manipuler la charge intrinsèque pour dégager des ressources cognitives.</a:t>
            </a:r>
          </a:p>
          <a:p>
            <a:pPr algn="just" defTabSz="966155">
              <a:lnSpc>
                <a:spcPct val="150000"/>
              </a:lnSpc>
              <a:defRPr/>
            </a:pPr>
            <a:endParaRPr lang="fr-FR" sz="12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66155">
              <a:lnSpc>
                <a:spcPct val="150000"/>
              </a:lnSpc>
              <a:defRPr/>
            </a:pPr>
            <a:r>
              <a:rPr lang="fr-FR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fr-FR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oncept du « systèmes de vues multiples 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développé par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Stuart SPOOK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(2001)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57"/>
              </a:spcAft>
            </a:pPr>
            <a:endParaRPr lang="fr-F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032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site web expérimental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représente une agence immobilière (300 fiches de logements)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conditions expérimentales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normale vs plan)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681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b="1" dirty="0"/>
              <a:t>4 expériences au total a</a:t>
            </a:r>
            <a:r>
              <a:rPr lang="fr-FR" dirty="0"/>
              <a:t>vec </a:t>
            </a:r>
            <a:r>
              <a:rPr lang="fr-FR" b="1" dirty="0"/>
              <a:t>185 participants </a:t>
            </a:r>
            <a:r>
              <a:rPr lang="fr-FR" dirty="0"/>
              <a:t>:</a:t>
            </a:r>
          </a:p>
          <a:p>
            <a:endParaRPr lang="fr-FR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/>
              <a:t>Expérience</a:t>
            </a:r>
            <a:r>
              <a:rPr lang="fr-FR" b="1" baseline="0" dirty="0"/>
              <a:t> 1 </a:t>
            </a:r>
            <a:r>
              <a:rPr lang="fr-FR" baseline="0" dirty="0"/>
              <a:t>(exploratoire) = comparaison 2 systèmes de recherche d’information ( condition de recherche traditionnelle vs condition de recherche transparente).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baseline="0" dirty="0"/>
          </a:p>
          <a:p>
            <a:pPr marL="171450" indent="-171450" algn="just">
              <a:lnSpc>
                <a:spcPct val="150000"/>
              </a:lnSpc>
              <a:spcAft>
                <a:spcPts val="1057"/>
              </a:spcAft>
              <a:buFont typeface="Wingdings" panose="05000000000000000000" pitchFamily="2" charset="2"/>
              <a:buChar char="§"/>
            </a:pPr>
            <a:r>
              <a:rPr lang="fr-FR" b="1" baseline="0" dirty="0"/>
              <a:t>Expérience 2 </a:t>
            </a:r>
            <a:r>
              <a:rPr lang="fr-FR" b="0" baseline="0" dirty="0"/>
              <a:t>= </a:t>
            </a:r>
            <a:r>
              <a:rPr lang="fr-FR" sz="1200" b="0" baseline="0" dirty="0">
                <a:latin typeface="Times New Roman"/>
                <a:ea typeface="Calibri"/>
                <a:cs typeface="Times New Roman"/>
              </a:rPr>
              <a:t>Nous avons utilisé la technique de l’</a:t>
            </a:r>
            <a:r>
              <a:rPr lang="fr-FR" sz="1200" b="0" baseline="0" dirty="0" err="1">
                <a:latin typeface="Times New Roman"/>
                <a:ea typeface="Calibri"/>
                <a:cs typeface="Times New Roman"/>
              </a:rPr>
              <a:t>oculométrie</a:t>
            </a:r>
            <a:r>
              <a:rPr lang="fr-FR" sz="1200" b="0" baseline="0" dirty="0">
                <a:latin typeface="Times New Roman"/>
                <a:ea typeface="Calibri"/>
                <a:cs typeface="Times New Roman"/>
              </a:rPr>
              <a:t> (</a:t>
            </a:r>
            <a:r>
              <a:rPr lang="fr-FR" sz="1200" b="0" baseline="0" dirty="0" err="1">
                <a:latin typeface="Times New Roman"/>
                <a:ea typeface="Calibri"/>
                <a:cs typeface="Times New Roman"/>
              </a:rPr>
              <a:t>Eye</a:t>
            </a:r>
            <a:r>
              <a:rPr lang="fr-FR" sz="1200" b="0" baseline="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1200" b="0" baseline="0" dirty="0" err="1">
                <a:latin typeface="Times New Roman"/>
                <a:ea typeface="Calibri"/>
                <a:cs typeface="Times New Roman"/>
              </a:rPr>
              <a:t>tracking</a:t>
            </a:r>
            <a:r>
              <a:rPr lang="fr-FR" sz="1200" b="0" baseline="0" dirty="0">
                <a:latin typeface="Times New Roman"/>
                <a:ea typeface="Calibri"/>
                <a:cs typeface="Times New Roman"/>
              </a:rPr>
              <a:t>) qui consiste a capturer les mouvements </a:t>
            </a:r>
            <a:r>
              <a:rPr lang="fr-FR" sz="1200" b="0" baseline="0" dirty="0" err="1">
                <a:latin typeface="Times New Roman"/>
                <a:ea typeface="Calibri"/>
                <a:cs typeface="Times New Roman"/>
              </a:rPr>
              <a:t>occulaires</a:t>
            </a:r>
            <a:r>
              <a:rPr lang="fr-FR" sz="1200" b="0" baseline="0" dirty="0">
                <a:latin typeface="Times New Roman"/>
                <a:ea typeface="Calibri"/>
                <a:cs typeface="Times New Roman"/>
              </a:rPr>
              <a:t>. Nous avons modifié le matériel par l’ajout d’une modalité intermédiaire (affichage du plan sans possibilité de prévisualisation d’un </a:t>
            </a:r>
            <a:r>
              <a:rPr lang="fr-FR" sz="1200" b="0" baseline="0" dirty="0" err="1">
                <a:latin typeface="Times New Roman"/>
                <a:ea typeface="Calibri"/>
                <a:cs typeface="Times New Roman"/>
              </a:rPr>
              <a:t>escamot</a:t>
            </a:r>
            <a:r>
              <a:rPr lang="fr-FR" sz="1200" b="0" baseline="0" dirty="0">
                <a:latin typeface="Times New Roman"/>
                <a:ea typeface="Calibri"/>
                <a:cs typeface="Times New Roman"/>
              </a:rPr>
              <a:t> ( fenêtre pop up ).</a:t>
            </a:r>
          </a:p>
          <a:p>
            <a:pPr marL="171450" indent="-171450" algn="just">
              <a:lnSpc>
                <a:spcPct val="150000"/>
              </a:lnSpc>
              <a:spcAft>
                <a:spcPts val="1057"/>
              </a:spcAft>
              <a:buFont typeface="Wingdings" panose="05000000000000000000" pitchFamily="2" charset="2"/>
              <a:buChar char="§"/>
            </a:pPr>
            <a:endParaRPr lang="fr-FR" sz="1200" b="0" baseline="0" dirty="0">
              <a:latin typeface="Times New Roman"/>
              <a:ea typeface="Calibri"/>
              <a:cs typeface="Times New Roman"/>
            </a:endParaRPr>
          </a:p>
          <a:p>
            <a:pPr marL="171450" indent="-171450" algn="just">
              <a:lnSpc>
                <a:spcPct val="150000"/>
              </a:lnSpc>
              <a:spcAft>
                <a:spcPts val="1057"/>
              </a:spcAft>
              <a:buFont typeface="Wingdings" panose="05000000000000000000" pitchFamily="2" charset="2"/>
              <a:buChar char="§"/>
            </a:pPr>
            <a:r>
              <a:rPr lang="fr-FR" sz="1200" b="1" baseline="0" dirty="0">
                <a:latin typeface="Times New Roman"/>
                <a:ea typeface="Calibri"/>
                <a:cs typeface="Times New Roman"/>
              </a:rPr>
              <a:t>Expérience 3 </a:t>
            </a:r>
            <a:r>
              <a:rPr lang="fr-FR" sz="1200" b="0" baseline="0" dirty="0">
                <a:latin typeface="Times New Roman"/>
                <a:ea typeface="Calibri"/>
                <a:cs typeface="Times New Roman"/>
              </a:rPr>
              <a:t>= tablette tactile (</a:t>
            </a:r>
            <a:r>
              <a:rPr lang="fr-FR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nous avons installé le même corpus</a:t>
            </a:r>
            <a:r>
              <a:rPr lang="fr-FR" sz="1200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de document</a:t>
            </a:r>
            <a:r>
              <a:rPr lang="fr-FR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que dans les expériences précédentes).</a:t>
            </a:r>
          </a:p>
          <a:p>
            <a:pPr marL="171450" indent="-171450" algn="just">
              <a:lnSpc>
                <a:spcPct val="150000"/>
              </a:lnSpc>
              <a:spcAft>
                <a:spcPts val="1057"/>
              </a:spcAft>
              <a:buFont typeface="Wingdings" panose="05000000000000000000" pitchFamily="2" charset="2"/>
              <a:buChar char="§"/>
            </a:pPr>
            <a:endParaRPr lang="fr-FR" sz="1200" b="0" baseline="0" dirty="0">
              <a:latin typeface="Times New Roman"/>
              <a:ea typeface="Calibri"/>
              <a:cs typeface="Times New Roman"/>
            </a:endParaRPr>
          </a:p>
          <a:p>
            <a:pPr marL="171450" marR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57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baseline="0" dirty="0">
                <a:latin typeface="Times New Roman"/>
                <a:ea typeface="Calibri"/>
                <a:cs typeface="Times New Roman"/>
              </a:rPr>
              <a:t>Expérience 4 </a:t>
            </a:r>
            <a:r>
              <a:rPr lang="fr-FR" sz="1200" b="0" baseline="0" dirty="0">
                <a:latin typeface="Times New Roman"/>
                <a:ea typeface="Calibri"/>
                <a:cs typeface="Times New Roman"/>
              </a:rPr>
              <a:t>: </a:t>
            </a:r>
            <a:r>
              <a:rPr lang="fr-FR" sz="1200" b="1" baseline="0" dirty="0">
                <a:latin typeface="Times New Roman"/>
                <a:ea typeface="Calibri"/>
                <a:cs typeface="Times New Roman"/>
              </a:rPr>
              <a:t>Souris </a:t>
            </a:r>
            <a:r>
              <a:rPr lang="fr-FR" sz="1200" b="1" baseline="0" dirty="0" err="1">
                <a:latin typeface="Times New Roman"/>
                <a:ea typeface="Calibri"/>
                <a:cs typeface="Times New Roman"/>
              </a:rPr>
              <a:t>Lexip</a:t>
            </a:r>
            <a:r>
              <a:rPr lang="fr-FR" sz="1200" b="1" baseline="0" dirty="0">
                <a:latin typeface="Times New Roman"/>
                <a:ea typeface="Calibri"/>
                <a:cs typeface="Times New Roman"/>
              </a:rPr>
              <a:t> 3 D (</a:t>
            </a:r>
            <a:r>
              <a:rPr lang="fr-FR" sz="1200" b="1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 a eu la chance de pouvoir trouver dans le commerce une souris 3 D dont le corps bascule et qui se rapprochait assez de celui de notre dispositif breveté).</a:t>
            </a:r>
          </a:p>
          <a:p>
            <a:pPr marL="0" indent="0" algn="just">
              <a:lnSpc>
                <a:spcPct val="150000"/>
              </a:lnSpc>
              <a:spcAft>
                <a:spcPts val="1057"/>
              </a:spcAft>
              <a:buFont typeface="Wingdings" panose="05000000000000000000" pitchFamily="2" charset="2"/>
              <a:buNone/>
            </a:pPr>
            <a:endParaRPr lang="fr-FR" sz="1200" b="0" baseline="0" dirty="0">
              <a:latin typeface="Times New Roman"/>
              <a:ea typeface="Calibri"/>
              <a:cs typeface="Times New Roman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911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temp</a:t>
            </a:r>
            <a:r>
              <a:rPr lang="fr-FR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de recherche</a:t>
            </a:r>
            <a:r>
              <a:rPr lang="fr-FR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le temps est plus réduit dans la modalité Plan que dans la modalité Normale ( le dispositif de prévisualisation semble être bénéfique tant pour les étudiants que pour les séniors).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361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étudiants</a:t>
            </a:r>
            <a:r>
              <a:rPr lang="fr-FR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mettent moins de temps que </a:t>
            </a:r>
            <a:r>
              <a:rPr lang="fr-FR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séniors </a:t>
            </a:r>
            <a:r>
              <a:rPr lang="fr-FR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trouver l’information pertinente ( résultats concordent avec la littérature sur le vieillissement).</a:t>
            </a:r>
          </a:p>
          <a:p>
            <a:r>
              <a:rPr lang="fr-FR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durée d’exploration des pages web est donc plus longue chez les séniors.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361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observe un effet de la complexité du premier au second niveau (</a:t>
            </a:r>
            <a:r>
              <a:rPr lang="fr-FR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 d’apprentissage</a:t>
            </a:r>
            <a:r>
              <a:rPr lang="fr-FR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10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fr-FR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Clés de la présentation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705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66155">
              <a:buFont typeface="Wingdings" panose="05000000000000000000" pitchFamily="2" charset="2"/>
              <a:buChar char="q"/>
              <a:defRPr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consigne est moins consultée dans la modalité plan que dans la modalité normale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542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66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consigne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 moins consultée dans la modalité Plan par les deux Groupes.</a:t>
            </a:r>
          </a:p>
          <a:p>
            <a:pPr defTabSz="966155">
              <a:defRPr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542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66155">
              <a:buFont typeface="Wingdings" panose="05000000000000000000" pitchFamily="2" charset="2"/>
              <a:buChar char="q"/>
              <a:defRPr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coefficient de charge </a:t>
            </a:r>
            <a:r>
              <a:rPr lang="fr-F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moins important dans la  modalité plan que dans la modalité normale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542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66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le coefficient  de charge </a:t>
            </a:r>
            <a:r>
              <a:rPr lang="fr-FR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est moins important pour les seniors.</a:t>
            </a:r>
          </a:p>
          <a:p>
            <a:pPr defTabSz="966155">
              <a:defRPr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542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  <a:r>
              <a:rPr lang="fr-FR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diapo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9282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92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recherche d’information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activité humaine ancienne.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Pour trouver une information =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l’usager, l’ensemble de documents et entre les deux, le spécialiste de l’information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qui cherchait l’information ou le document. 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généralisation de la micro-informatique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mise au point d’interfaces rendues accessibles via le web.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moteurs de recherche et annuaires de recherche, étaient créés pour permettre de trouver en texte intégral, l'information sur le web. 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Depuis plusieurs années, la technologie numérique s’est peu à peu substituée aux supports habituels de l'écrit</a:t>
            </a:r>
            <a:r>
              <a:rPr lang="fr-FR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(endroits publics, administrations…)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Quels sont les effets du document numérique sur la représentation mentale des utilisateurs ? Quelles conséquences sur le traitement de l’information ? Le document numérique modifie-t-il réellement les logiques de navigation et les processus de compréhension ?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</p:spTree>
    <p:extLst>
      <p:ext uri="{BB962C8B-B14F-4D97-AF65-F5344CB8AC3E}">
        <p14:creationId xmlns:p14="http://schemas.microsoft.com/office/powerpoint/2010/main" val="791910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RI = activité complexe car elle met en jeu les processus cognitifs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chez l’utilisateur (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Mémoire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Compréhension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Traitement de l’information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 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variété des contenus des pages web + la diversité des informations sur le web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sont des éléments qui rendent difficile l'accès à l'information.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Problèmes liés à la navigation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représentation mentale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la structure du document.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</p:spTree>
    <p:extLst>
      <p:ext uri="{BB962C8B-B14F-4D97-AF65-F5344CB8AC3E}">
        <p14:creationId xmlns:p14="http://schemas.microsoft.com/office/powerpoint/2010/main" val="791910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Imaginez-vous sur une page d’accueil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d’un site web (Apple)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avec une multitude de liens et d’informations.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r-FR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Difficultés à se repérer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et se représenter la structure du site et les informations derrière chaque lien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r-FR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Stratégie « essai – erreur »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problèmes de désorientation ou de surcharge cognitive.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</p:spTree>
    <p:extLst>
      <p:ext uri="{BB962C8B-B14F-4D97-AF65-F5344CB8AC3E}">
        <p14:creationId xmlns:p14="http://schemas.microsoft.com/office/powerpoint/2010/main" val="791910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Réintroduire la possibilité de feuilleter un document de manière analogue à un document papier. </a:t>
            </a:r>
          </a:p>
          <a:p>
            <a:endParaRPr lang="fr-FR" dirty="0"/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</p:spTree>
    <p:extLst>
      <p:ext uri="{BB962C8B-B14F-4D97-AF65-F5344CB8AC3E}">
        <p14:creationId xmlns:p14="http://schemas.microsoft.com/office/powerpoint/2010/main" val="791910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de la diapo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</p:spTree>
    <p:extLst>
      <p:ext uri="{BB962C8B-B14F-4D97-AF65-F5344CB8AC3E}">
        <p14:creationId xmlns:p14="http://schemas.microsoft.com/office/powerpoint/2010/main" val="791910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Une partie importante du corps de la souris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(en rouge) est montée sur ressort (système analogue à des amortisseurs).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r-FR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 exerçant une pression de la main sur le corps de la souris,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zone en rouge par exemple peut s'abaisser dans un mouvement continu, ce qui donne accès à la navigation </a:t>
            </a: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cartographique.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r-FR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 ce moment,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 déplacement latéral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la souris est possible et permet d'afficher un aperçu de chaque écran.</a:t>
            </a:r>
          </a:p>
          <a:p>
            <a:pPr defTabSz="966155"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654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057"/>
              </a:spcAft>
            </a:pPr>
            <a:r>
              <a:rPr lang="fr-FR" b="1" dirty="0">
                <a:latin typeface="Times New Roman"/>
                <a:ea typeface="Calibri"/>
                <a:cs typeface="Times New Roman"/>
              </a:rPr>
              <a:t>Ce</a:t>
            </a:r>
            <a:r>
              <a:rPr lang="fr-FR" b="1" baseline="0" dirty="0">
                <a:latin typeface="Times New Roman"/>
                <a:ea typeface="Calibri"/>
                <a:cs typeface="Times New Roman"/>
              </a:rPr>
              <a:t> que je vais vous présenter  </a:t>
            </a:r>
            <a:r>
              <a:rPr lang="fr-FR" baseline="0" dirty="0">
                <a:latin typeface="Times New Roman"/>
                <a:ea typeface="Calibri"/>
                <a:cs typeface="Times New Roman"/>
              </a:rPr>
              <a:t>est </a:t>
            </a:r>
            <a:r>
              <a:rPr lang="fr-FR" u="sng" baseline="0" dirty="0">
                <a:latin typeface="Times New Roman"/>
                <a:ea typeface="Calibri"/>
                <a:cs typeface="Times New Roman"/>
              </a:rPr>
              <a:t>un dispositif technique breveté destiné à être incorporer dans une souris informatique</a:t>
            </a:r>
            <a:r>
              <a:rPr lang="fr-FR" baseline="0" dirty="0">
                <a:latin typeface="Times New Roman"/>
                <a:ea typeface="Calibri"/>
                <a:cs typeface="Times New Roman"/>
              </a:rPr>
              <a:t> et à faciliter la recherche d’information dans des documents numériques</a:t>
            </a:r>
          </a:p>
          <a:p>
            <a:pPr algn="just">
              <a:spcAft>
                <a:spcPts val="1057"/>
              </a:spcAft>
            </a:pPr>
            <a:endParaRPr lang="fr-FR" baseline="0" dirty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spcAft>
                <a:spcPts val="1057"/>
              </a:spcAft>
              <a:buAutoNum type="arabicParenR"/>
            </a:pPr>
            <a:r>
              <a:rPr lang="fr-FR" b="1" baseline="0" dirty="0">
                <a:latin typeface="Times New Roman"/>
                <a:ea typeface="Calibri"/>
                <a:cs typeface="Times New Roman"/>
              </a:rPr>
              <a:t>Imaginez vous sur une page d’accueil d’un site web (Apple) avec une multitude de liens et d’informations</a:t>
            </a:r>
          </a:p>
          <a:p>
            <a:pPr marL="342900" indent="-342900" algn="just">
              <a:spcAft>
                <a:spcPts val="1057"/>
              </a:spcAft>
              <a:buAutoNum type="arabicParenR"/>
            </a:pPr>
            <a:r>
              <a:rPr lang="fr-FR" b="1" baseline="0" dirty="0">
                <a:latin typeface="Times New Roman"/>
                <a:ea typeface="Calibri"/>
                <a:cs typeface="Times New Roman"/>
              </a:rPr>
              <a:t>On a du mal a se représenter la structure du site et les informations derrière chaque lien</a:t>
            </a:r>
          </a:p>
          <a:p>
            <a:pPr marL="342900" indent="-342900" algn="just">
              <a:spcAft>
                <a:spcPts val="1057"/>
              </a:spcAft>
              <a:buAutoNum type="arabicParenR"/>
            </a:pPr>
            <a:endParaRPr lang="fr-FR" b="1" baseline="0" dirty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spcAft>
                <a:spcPts val="1057"/>
              </a:spcAft>
              <a:buAutoNum type="arabicParenR"/>
            </a:pPr>
            <a:r>
              <a:rPr lang="fr-FR" b="1" baseline="0" dirty="0">
                <a:latin typeface="Times New Roman"/>
                <a:ea typeface="Calibri"/>
                <a:cs typeface="Times New Roman"/>
              </a:rPr>
              <a:t>VOUS ALLEZ VOIR UNE DEMO AVEC 3 TEMPS : </a:t>
            </a:r>
          </a:p>
          <a:p>
            <a:pPr marL="0" indent="0" algn="just">
              <a:spcAft>
                <a:spcPts val="1057"/>
              </a:spcAft>
              <a:buNone/>
            </a:pPr>
            <a:r>
              <a:rPr lang="fr-FR" b="1" u="sng" baseline="0" dirty="0">
                <a:latin typeface="Times New Roman"/>
                <a:ea typeface="Calibri"/>
                <a:cs typeface="Times New Roman"/>
              </a:rPr>
              <a:t>1 er temps </a:t>
            </a:r>
            <a:r>
              <a:rPr lang="fr-FR" baseline="0" dirty="0">
                <a:latin typeface="Times New Roman"/>
                <a:ea typeface="Calibri"/>
                <a:cs typeface="Times New Roman"/>
              </a:rPr>
              <a:t>= Affichage du plan du site (correspond à l’appui vertical de la main sur le corps de la souris)</a:t>
            </a:r>
          </a:p>
          <a:p>
            <a:pPr marL="0" indent="0" algn="just">
              <a:spcAft>
                <a:spcPts val="1057"/>
              </a:spcAft>
              <a:buNone/>
            </a:pPr>
            <a:r>
              <a:rPr lang="fr-FR" b="1" u="sng" baseline="0" dirty="0">
                <a:latin typeface="Times New Roman"/>
                <a:ea typeface="Calibri"/>
                <a:cs typeface="Times New Roman"/>
              </a:rPr>
              <a:t>2 </a:t>
            </a:r>
            <a:r>
              <a:rPr lang="fr-FR" b="1" u="sng" baseline="0" dirty="0" err="1">
                <a:latin typeface="Times New Roman"/>
                <a:ea typeface="Calibri"/>
                <a:cs typeface="Times New Roman"/>
              </a:rPr>
              <a:t>ème</a:t>
            </a:r>
            <a:r>
              <a:rPr lang="fr-FR" b="1" u="sng" baseline="0" dirty="0">
                <a:latin typeface="Times New Roman"/>
                <a:ea typeface="Calibri"/>
                <a:cs typeface="Times New Roman"/>
              </a:rPr>
              <a:t> temps </a:t>
            </a:r>
            <a:r>
              <a:rPr lang="fr-FR" baseline="0" dirty="0">
                <a:latin typeface="Times New Roman"/>
                <a:ea typeface="Calibri"/>
                <a:cs typeface="Times New Roman"/>
              </a:rPr>
              <a:t>= Déplacement latéral du curseur de  la souris avec prévisualisation de chaque page</a:t>
            </a:r>
          </a:p>
          <a:p>
            <a:pPr marL="0" indent="0" algn="just">
              <a:spcAft>
                <a:spcPts val="1057"/>
              </a:spcAft>
              <a:buNone/>
            </a:pPr>
            <a:r>
              <a:rPr lang="fr-FR" b="1" u="sng" baseline="0" dirty="0">
                <a:latin typeface="Times New Roman"/>
                <a:ea typeface="Calibri"/>
                <a:cs typeface="Times New Roman"/>
              </a:rPr>
              <a:t>3 </a:t>
            </a:r>
            <a:r>
              <a:rPr lang="fr-FR" b="1" u="sng" baseline="0" dirty="0" err="1">
                <a:latin typeface="Times New Roman"/>
                <a:ea typeface="Calibri"/>
                <a:cs typeface="Times New Roman"/>
              </a:rPr>
              <a:t>ème</a:t>
            </a:r>
            <a:r>
              <a:rPr lang="fr-FR" b="1" u="sng" baseline="0" dirty="0">
                <a:latin typeface="Times New Roman"/>
                <a:ea typeface="Calibri"/>
                <a:cs typeface="Times New Roman"/>
              </a:rPr>
              <a:t> temps </a:t>
            </a:r>
            <a:r>
              <a:rPr lang="fr-FR" baseline="0" dirty="0">
                <a:latin typeface="Times New Roman"/>
                <a:ea typeface="Calibri"/>
                <a:cs typeface="Times New Roman"/>
              </a:rPr>
              <a:t>= affichage en texte plein de la page d’</a:t>
            </a:r>
            <a:r>
              <a:rPr lang="fr-FR" baseline="0" dirty="0" err="1">
                <a:latin typeface="Times New Roman"/>
                <a:ea typeface="Calibri"/>
                <a:cs typeface="Times New Roman"/>
              </a:rPr>
              <a:t>interet</a:t>
            </a:r>
            <a:r>
              <a:rPr lang="fr-FR" baseline="0" dirty="0">
                <a:latin typeface="Times New Roman"/>
                <a:ea typeface="Calibri"/>
                <a:cs typeface="Times New Roman"/>
              </a:rPr>
              <a:t> (qui correspond au </a:t>
            </a:r>
            <a:r>
              <a:rPr lang="fr-FR" baseline="0" dirty="0" err="1">
                <a:latin typeface="Times New Roman"/>
                <a:ea typeface="Calibri"/>
                <a:cs typeface="Times New Roman"/>
              </a:rPr>
              <a:t>relachement</a:t>
            </a:r>
            <a:r>
              <a:rPr lang="fr-FR" baseline="0" dirty="0">
                <a:latin typeface="Times New Roman"/>
                <a:ea typeface="Calibri"/>
                <a:cs typeface="Times New Roman"/>
              </a:rPr>
              <a:t> de la main sur le corps de la souris)</a:t>
            </a:r>
          </a:p>
          <a:p>
            <a:pPr marL="0" indent="0" algn="just">
              <a:spcAft>
                <a:spcPts val="1057"/>
              </a:spcAft>
              <a:buNone/>
            </a:pPr>
            <a:r>
              <a:rPr lang="fr-FR" b="1" baseline="0" dirty="0">
                <a:latin typeface="Times New Roman"/>
                <a:ea typeface="Calibri"/>
                <a:cs typeface="Times New Roman"/>
              </a:rPr>
              <a:t>DEMO</a:t>
            </a:r>
          </a:p>
          <a:p>
            <a:pPr defTabSz="966155"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Mohamed Djouani - 14 octobre 2015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65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8DF-2E09-46D3-AA81-07135F3018E7}" type="datetime1">
              <a:rPr lang="fr-FR" smtClean="0"/>
              <a:t>29/06/2020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965953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38E7-C728-45DA-8182-1FE93D2E5F78}" type="datetime1">
              <a:rPr lang="fr-FR" smtClean="0"/>
              <a:t>29/06/2020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33742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436-7A12-4956-847A-A973BC583E73}" type="datetime1">
              <a:rPr lang="fr-FR" smtClean="0"/>
              <a:t>29/06/2020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233855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5F18-4CF2-4285-88AF-F05B1D0A7E08}" type="datetime1">
              <a:rPr lang="fr-FR" smtClean="0"/>
              <a:t>29/06/2020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98449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6E27-21F8-4635-9EC8-00548EA2CD7B}" type="datetime1">
              <a:rPr lang="fr-FR" smtClean="0"/>
              <a:t>29/06/2020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494266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FA4C-4204-4B59-B65E-0C001F9C153F}" type="datetime1">
              <a:rPr lang="fr-FR" smtClean="0"/>
              <a:t>29/06/2020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96919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C3EF-2B0F-452A-B2E5-5F04DF6E7293}" type="datetime1">
              <a:rPr lang="fr-FR" smtClean="0"/>
              <a:t>29/06/2020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55604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8D6D-AECC-4BAA-8BE0-B2ED0C20880B}" type="datetime1">
              <a:rPr lang="fr-FR" smtClean="0"/>
              <a:t>29/06/2020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656341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AC95-3F1E-4299-B674-07D4F37EA199}" type="datetime1">
              <a:rPr lang="fr-FR" smtClean="0"/>
              <a:t>29/06/2020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208906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7DFF-7A7E-4729-A7CE-F2F11834193C}" type="datetime1">
              <a:rPr lang="fr-FR" smtClean="0"/>
              <a:t>29/06/2020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710955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9BCE-2C22-4C96-B436-0758A3F63E73}" type="datetime1">
              <a:rPr lang="fr-FR" smtClean="0"/>
              <a:t>29/06/2020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414062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F7681-3C45-41B5-B3DF-22B879255225}" type="datetime1">
              <a:rPr lang="fr-FR" smtClean="0"/>
              <a:t>29/06/2020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59CDF-B8CB-4AAF-AF7E-C8FF8225A5AF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162"/>
            <a:ext cx="648072" cy="4466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85162"/>
            <a:ext cx="644656" cy="44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8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12" Type="http://schemas.microsoft.com/office/2007/relationships/hdphoto" Target="../media/hdphoto4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image" Target="../media/image23.jp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e.f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832049" y="1032794"/>
            <a:ext cx="7772400" cy="23762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br>
              <a:rPr lang="fr-FR" sz="3200" b="1" dirty="0"/>
            </a:b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Ergonomie des systèmes d’information : </a:t>
            </a:r>
            <a:b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 de nouvelles modalités d’interaction visant à diminuer les contraintes de temps et d’espace</a:t>
            </a:r>
            <a:b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3200" b="1" dirty="0"/>
            </a:br>
            <a:endParaRPr lang="fr-FR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75888" y="4542721"/>
            <a:ext cx="4320480" cy="1752600"/>
          </a:xfrm>
        </p:spPr>
        <p:txBody>
          <a:bodyPr/>
          <a:lstStyle/>
          <a:p>
            <a:endParaRPr lang="fr-FR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Mohamed </a:t>
            </a:r>
            <a:r>
              <a:rPr lang="fr-FR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Djouani</a:t>
            </a:r>
            <a:endParaRPr lang="fr-FR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Laboratoire CIMEOS – EA 4177</a:t>
            </a:r>
          </a:p>
          <a:p>
            <a:r>
              <a:rPr lang="fr-F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Université de Bourgogne</a:t>
            </a:r>
          </a:p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1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123729" y="2912135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6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XX </a:t>
            </a:r>
            <a:r>
              <a:rPr lang="fr-FR" sz="160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ème</a:t>
            </a:r>
            <a:r>
              <a:rPr lang="fr-FR" sz="16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Congrès SFSIC  (Metz, 8,9 &amp; 10 juin 2016</a:t>
            </a:r>
            <a:r>
              <a:rPr lang="fr-FR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9908103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768752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2.Un dispositif de navigation  breveté (Caro,2007)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10</a:t>
            </a:fld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78" name="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97" y="4324661"/>
            <a:ext cx="1222691" cy="406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30" y="6072060"/>
            <a:ext cx="75247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77" y="2498027"/>
            <a:ext cx="990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145984" y="5623756"/>
            <a:ext cx="50436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116818" y="3823292"/>
            <a:ext cx="43204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49853" y="1942363"/>
            <a:ext cx="43204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141379" y="5916863"/>
            <a:ext cx="3286772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Appui vertical sur le corps de la souris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466318" y="3992397"/>
            <a:ext cx="2270485" cy="738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Déplacement latéral et prévisualisation de chaque page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241060" y="1950320"/>
            <a:ext cx="1790671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Relâchement de la main sur le corps de la souris</a:t>
            </a:r>
          </a:p>
        </p:txBody>
      </p:sp>
      <p:sp>
        <p:nvSpPr>
          <p:cNvPr id="21" name="Flèche courbée vers la droite 20"/>
          <p:cNvSpPr/>
          <p:nvPr/>
        </p:nvSpPr>
        <p:spPr>
          <a:xfrm>
            <a:off x="4424328" y="4270959"/>
            <a:ext cx="295343" cy="466996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Flèche droite 24"/>
          <p:cNvSpPr/>
          <p:nvPr/>
        </p:nvSpPr>
        <p:spPr>
          <a:xfrm>
            <a:off x="356083" y="4116610"/>
            <a:ext cx="1152128" cy="387847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>
            <a:off x="1915267" y="2377801"/>
            <a:ext cx="1152128" cy="387847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30" y="1318115"/>
            <a:ext cx="2762835" cy="161782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" y="4807428"/>
            <a:ext cx="2770410" cy="163265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68960"/>
            <a:ext cx="2738313" cy="150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963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03648" y="144725"/>
            <a:ext cx="6552728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2.Un dispositif de navigation  breveté (Caro,2007)</a:t>
            </a: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11</a:t>
            </a:fld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74" name="Rectangle à coins arrondis 127028"/>
          <p:cNvSpPr>
            <a:spLocks noChangeArrowheads="1"/>
          </p:cNvSpPr>
          <p:nvPr/>
        </p:nvSpPr>
        <p:spPr bwMode="auto">
          <a:xfrm>
            <a:off x="413791" y="5272429"/>
            <a:ext cx="1188033" cy="70771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alt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CIBLEE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8" name="Rectangle à coins arrondis 127030"/>
          <p:cNvSpPr>
            <a:spLocks noChangeArrowheads="1"/>
          </p:cNvSpPr>
          <p:nvPr/>
        </p:nvSpPr>
        <p:spPr bwMode="auto">
          <a:xfrm>
            <a:off x="177482" y="2430762"/>
            <a:ext cx="1584176" cy="64807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alt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D’ACCUEIL</a:t>
            </a: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à coins arrondis 127028"/>
          <p:cNvSpPr>
            <a:spLocks noChangeArrowheads="1"/>
          </p:cNvSpPr>
          <p:nvPr/>
        </p:nvSpPr>
        <p:spPr bwMode="auto">
          <a:xfrm>
            <a:off x="177482" y="3517333"/>
            <a:ext cx="1188032" cy="57780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alt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DU SITE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86744" y="6093296"/>
            <a:ext cx="5756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du site avec 3 espaces (page, plan, prévisualisation)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91" y="1421305"/>
            <a:ext cx="6225044" cy="467199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Connecteur droit avec flèche 15"/>
          <p:cNvCxnSpPr/>
          <p:nvPr/>
        </p:nvCxnSpPr>
        <p:spPr>
          <a:xfrm flipV="1">
            <a:off x="1365921" y="3087031"/>
            <a:ext cx="2700400" cy="7192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3074" idx="3"/>
          </p:cNvCxnSpPr>
          <p:nvPr/>
        </p:nvCxnSpPr>
        <p:spPr>
          <a:xfrm flipV="1">
            <a:off x="1601824" y="4611992"/>
            <a:ext cx="2844415" cy="10142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3078" idx="3"/>
            <a:endCxn id="3078" idx="3"/>
          </p:cNvCxnSpPr>
          <p:nvPr/>
        </p:nvCxnSpPr>
        <p:spPr>
          <a:xfrm>
            <a:off x="1761658" y="275479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3078" idx="3"/>
          </p:cNvCxnSpPr>
          <p:nvPr/>
        </p:nvCxnSpPr>
        <p:spPr>
          <a:xfrm>
            <a:off x="1761658" y="2754798"/>
            <a:ext cx="9544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543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336704" cy="70609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3.OBJECTIFS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45395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Examiner les effets d’un dispositif de navigation 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Optimiser la recherche d’information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Alléger les ressources cognitives en mémoire de travail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Faire varier la modalité de recherche.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052881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760640" cy="9941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HYPOTHESES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13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801971" y="1628800"/>
            <a:ext cx="730296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dispositif de navigation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Améliorer la planification de recherche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alléger les mécanismes de recherche et de traitement de l’information.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diminuer la charge cognitive en mémoire</a:t>
            </a:r>
          </a:p>
          <a:p>
            <a:pPr algn="just">
              <a:lnSpc>
                <a:spcPct val="150000"/>
              </a:lnSpc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48563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24736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POSITIONNEMENT THEORIQUE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14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83568" y="1963510"/>
            <a:ext cx="7199714" cy="2953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Modèle cognitif Evaluation - Sélection -Traitement  (Rouet &amp; Tricot, 1998)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Théorie de la charge cognitive (</a:t>
            </a: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Sweller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1999)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Interfaces </a:t>
            </a: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zoomables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control menus (Pook,2001)</a:t>
            </a:r>
          </a:p>
          <a:p>
            <a:pPr>
              <a:lnSpc>
                <a:spcPct val="150000"/>
              </a:lnSpc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762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p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1" y="1946724"/>
            <a:ext cx="4175264" cy="373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552728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PROTOCOLE EXPERIMENTAL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15</a:t>
            </a:fld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4294967295"/>
          </p:nvPr>
        </p:nvSpPr>
        <p:spPr>
          <a:xfrm>
            <a:off x="454267" y="1196752"/>
            <a:ext cx="3839660" cy="6397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fr-FR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 « normale »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4602626" y="1124744"/>
            <a:ext cx="4236622" cy="6397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 « plan »</a:t>
            </a: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26" y="1963658"/>
            <a:ext cx="4171950" cy="371316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 13" descr="C:\Users\Public\Pictures\Sample Pictures\Capture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22" y="2429337"/>
            <a:ext cx="1302105" cy="1286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13" name="Imag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22" y="3067429"/>
            <a:ext cx="1263007" cy="1296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12" name="Espace réservé du contenu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7" y="3452043"/>
            <a:ext cx="1296537" cy="1296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20" name="Espace réservé du contenu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625" y="3973238"/>
            <a:ext cx="1296537" cy="1296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21" name="Image 20" descr="C:\Users\Public\Pictures\Sample Pictures\Capture4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70" y="3513940"/>
            <a:ext cx="1190720" cy="1164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22" name="Espace réservé du contenu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22" y="3063150"/>
            <a:ext cx="1097820" cy="1257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23" name="Image 22" descr="C:\Users\Public\Pictures\Sample Pictures\Capture5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70" y="2563839"/>
            <a:ext cx="1111911" cy="1107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30" name="Imag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84" y="5676821"/>
            <a:ext cx="1222691" cy="406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57" y="5686346"/>
            <a:ext cx="1222691" cy="3968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1547664" y="3284716"/>
            <a:ext cx="520858" cy="24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droite 31"/>
          <p:cNvSpPr/>
          <p:nvPr/>
        </p:nvSpPr>
        <p:spPr>
          <a:xfrm>
            <a:off x="2531943" y="2743410"/>
            <a:ext cx="520858" cy="24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droite 36"/>
          <p:cNvSpPr/>
          <p:nvPr/>
        </p:nvSpPr>
        <p:spPr>
          <a:xfrm>
            <a:off x="5210574" y="3715698"/>
            <a:ext cx="520858" cy="24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droite 37"/>
          <p:cNvSpPr/>
          <p:nvPr/>
        </p:nvSpPr>
        <p:spPr>
          <a:xfrm>
            <a:off x="6497180" y="3335030"/>
            <a:ext cx="520858" cy="24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droite 38"/>
          <p:cNvSpPr/>
          <p:nvPr/>
        </p:nvSpPr>
        <p:spPr>
          <a:xfrm>
            <a:off x="7472489" y="2788283"/>
            <a:ext cx="520858" cy="24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3514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  <p:bldP spid="4" grpId="0" animBg="1"/>
      <p:bldP spid="32" grpId="0" animBg="1"/>
      <p:bldP spid="37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96744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PROTOCOLE EXPERIMENTAL</a:t>
            </a:r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13" y="3290648"/>
            <a:ext cx="1218000" cy="1008112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29" y="3256100"/>
            <a:ext cx="1224136" cy="1010206"/>
          </a:xfr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16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77392" y="1383159"/>
            <a:ext cx="4282251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185 Participants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Etudiants (âge moyen = 20,25 ans)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Séniors (âge moyen = 69,25 ans)</a:t>
            </a:r>
          </a:p>
          <a:p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Variables Dépendantes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Temps de recherche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de pages visitées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Consultation de la consigne de recherche (témoin objectif de la charge cognitive)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 subjective de la charge cognitive</a:t>
            </a:r>
          </a:p>
          <a:p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Variables indépendantes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Modalité de recherche ( normale </a:t>
            </a:r>
            <a:r>
              <a:rPr lang="fr-FR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plan)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 (variable inter)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Complexité de la recherche (variable intra).</a:t>
            </a:r>
          </a:p>
          <a:p>
            <a:pPr algn="just">
              <a:lnSpc>
                <a:spcPct val="150000"/>
              </a:lnSpc>
            </a:pP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04048" y="2970530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GAZE PLOTS      </a:t>
            </a:r>
            <a:r>
              <a:rPr lang="fr-FR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</a:t>
            </a:r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HEAT MAPS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004048" y="4283953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Expérience 2 : </a:t>
            </a:r>
            <a:r>
              <a:rPr lang="fr-FR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Eye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tracking</a:t>
            </a:r>
            <a:endParaRPr lang="fr-F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929328"/>
            <a:ext cx="1089966" cy="816150"/>
          </a:xfrm>
          <a:prstGeom prst="ellipse">
            <a:avLst/>
          </a:prstGeom>
          <a:ln w="2857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100000" l="0" r="89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38" y="1484784"/>
            <a:ext cx="1386436" cy="936104"/>
          </a:xfrm>
          <a:prstGeom prst="ellipse">
            <a:avLst/>
          </a:prstGeom>
          <a:ln w="2857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009" y="5220809"/>
            <a:ext cx="901127" cy="401302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6479184" y="2495938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Expérience1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090613" y="5739948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Expérience 3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119501" y="5656337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Expérience 4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24" b="89286" l="113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91866" y="5233199"/>
            <a:ext cx="439148" cy="2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012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48072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PRINCIPAUX RESULTATS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 de la modalité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17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93306" y="1268760"/>
            <a:ext cx="254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18093"/>
              </p:ext>
            </p:extLst>
          </p:nvPr>
        </p:nvGraphicFramePr>
        <p:xfrm>
          <a:off x="1348250" y="1747378"/>
          <a:ext cx="6120679" cy="4082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367544" y="6009673"/>
            <a:ext cx="6138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Temps de recherche</a:t>
            </a:r>
          </a:p>
        </p:txBody>
      </p:sp>
    </p:spTree>
    <p:extLst>
      <p:ext uri="{BB962C8B-B14F-4D97-AF65-F5344CB8AC3E}">
        <p14:creationId xmlns:p14="http://schemas.microsoft.com/office/powerpoint/2010/main" val="28225729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48072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PRINCIPAUX RESULTATS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 de l’âge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18</a:t>
            </a:fld>
            <a:endParaRPr lang="fr-FR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708926"/>
              </p:ext>
            </p:extLst>
          </p:nvPr>
        </p:nvGraphicFramePr>
        <p:xfrm>
          <a:off x="1475656" y="1772816"/>
          <a:ext cx="6120680" cy="4090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093306" y="1268760"/>
            <a:ext cx="254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547664" y="5982919"/>
            <a:ext cx="5969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Temps de recherche</a:t>
            </a:r>
          </a:p>
        </p:txBody>
      </p:sp>
    </p:spTree>
    <p:extLst>
      <p:ext uri="{BB962C8B-B14F-4D97-AF65-F5344CB8AC3E}">
        <p14:creationId xmlns:p14="http://schemas.microsoft.com/office/powerpoint/2010/main" val="27546597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336704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PRINCIPAUX RESULTATS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 de la complexité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19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93306" y="1268760"/>
            <a:ext cx="254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911663"/>
              </p:ext>
            </p:extLst>
          </p:nvPr>
        </p:nvGraphicFramePr>
        <p:xfrm>
          <a:off x="1093306" y="1844824"/>
          <a:ext cx="5904656" cy="403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367544" y="5931355"/>
            <a:ext cx="5017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Pages consultées</a:t>
            </a:r>
          </a:p>
        </p:txBody>
      </p:sp>
    </p:spTree>
    <p:extLst>
      <p:ext uri="{BB962C8B-B14F-4D97-AF65-F5344CB8AC3E}">
        <p14:creationId xmlns:p14="http://schemas.microsoft.com/office/powerpoint/2010/main" val="39664152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5472608" cy="9221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256584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2</a:t>
            </a:fld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51521" y="1268760"/>
            <a:ext cx="6916724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1. Problématique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51521" y="4462611"/>
            <a:ext cx="6916723" cy="9927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Protocole expérimental</a:t>
            </a:r>
          </a:p>
          <a:p>
            <a:pPr algn="ctr"/>
            <a:endParaRPr lang="fr-FR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51521" y="2132856"/>
            <a:ext cx="6916724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Un dispositif de navigation breveté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51521" y="3140968"/>
            <a:ext cx="6916723" cy="11948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Objectifs et positionnement théorique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251521" y="5556709"/>
            <a:ext cx="6916723" cy="896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Principaux résultats</a:t>
            </a:r>
          </a:p>
        </p:txBody>
      </p:sp>
    </p:spTree>
    <p:extLst>
      <p:ext uri="{BB962C8B-B14F-4D97-AF65-F5344CB8AC3E}">
        <p14:creationId xmlns:p14="http://schemas.microsoft.com/office/powerpoint/2010/main" val="35649494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76064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PRINCIPAUX RESULTATS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1323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 de la modalité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20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93306" y="1268760"/>
            <a:ext cx="254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35696" y="5949280"/>
            <a:ext cx="5364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Consultation de la consigne</a:t>
            </a:r>
          </a:p>
        </p:txBody>
      </p:sp>
      <p:graphicFrame>
        <p:nvGraphicFramePr>
          <p:cNvPr id="8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235786"/>
              </p:ext>
            </p:extLst>
          </p:nvPr>
        </p:nvGraphicFramePr>
        <p:xfrm>
          <a:off x="1619672" y="1772816"/>
          <a:ext cx="5796644" cy="4031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40556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76064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PRINCIPAUX RESULTATS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21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93306" y="1268760"/>
            <a:ext cx="254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907704" y="5864865"/>
            <a:ext cx="5364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Consultation de la consigne</a:t>
            </a:r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363805"/>
              </p:ext>
            </p:extLst>
          </p:nvPr>
        </p:nvGraphicFramePr>
        <p:xfrm>
          <a:off x="611560" y="1556792"/>
          <a:ext cx="7409166" cy="4171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47413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048672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PRINCIPAUX RESULTATS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 de la modalité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22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93306" y="1268760"/>
            <a:ext cx="254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83768" y="5872318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 de la charge mentale</a:t>
            </a:r>
          </a:p>
        </p:txBody>
      </p:sp>
      <p:graphicFrame>
        <p:nvGraphicFramePr>
          <p:cNvPr id="14" name="Espace réservé du contenu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22877"/>
              </p:ext>
            </p:extLst>
          </p:nvPr>
        </p:nvGraphicFramePr>
        <p:xfrm>
          <a:off x="1547664" y="1844824"/>
          <a:ext cx="590465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52356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76064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PRINCIPAUX RESULTATS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 de l’âge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23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93306" y="1268760"/>
            <a:ext cx="254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732793"/>
              </p:ext>
            </p:extLst>
          </p:nvPr>
        </p:nvGraphicFramePr>
        <p:xfrm>
          <a:off x="1093306" y="1638092"/>
          <a:ext cx="6503030" cy="416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835696" y="5949280"/>
            <a:ext cx="5364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 de la charge mentale</a:t>
            </a:r>
          </a:p>
        </p:txBody>
      </p:sp>
    </p:spTree>
    <p:extLst>
      <p:ext uri="{BB962C8B-B14F-4D97-AF65-F5344CB8AC3E}">
        <p14:creationId xmlns:p14="http://schemas.microsoft.com/office/powerpoint/2010/main" val="221751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483768" y="274638"/>
            <a:ext cx="4536504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24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755576" y="1412776"/>
            <a:ext cx="78711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 = tester un dispositif de prévisualisation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Effets significatifs relevés (temps de recherche, consigne, pages visitées, charge mentale)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 dispositif (aide externe) allège les mécanismes de traitement de l’information.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Meilleure représentation de l’information adéquate.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Quelques limites : choix du corpus (recherche de logements) + choix des participants.</a:t>
            </a:r>
          </a:p>
          <a:p>
            <a:pPr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5745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Merci de votre attention !</a:t>
            </a:r>
          </a:p>
          <a:p>
            <a:pPr marL="0" indent="0">
              <a:buNone/>
            </a:pPr>
            <a:endParaRPr lang="fr-FR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de votre participation…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25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755576" y="1709762"/>
            <a:ext cx="787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47891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07704" y="404664"/>
            <a:ext cx="5486400" cy="5667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" b="1550"/>
          <a:stretch>
            <a:fillRect/>
          </a:stretch>
        </p:blipFill>
        <p:spPr>
          <a:xfrm>
            <a:off x="1907704" y="1268760"/>
            <a:ext cx="5486400" cy="41148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07704" y="5589240"/>
            <a:ext cx="5486400" cy="804862"/>
          </a:xfrm>
        </p:spPr>
        <p:txBody>
          <a:bodyPr/>
          <a:lstStyle/>
          <a:p>
            <a:pPr algn="ctr"/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Recherche d'information sans ordinateur</a:t>
            </a:r>
          </a:p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79435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976664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1.PROBLEMATIQUE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fr-FR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recherche d’information : activité complexe</a:t>
            </a:r>
          </a:p>
          <a:p>
            <a:pPr marL="285750" lvl="0" indent="-28575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fr-FR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Abstraction (perte d’informations)</a:t>
            </a:r>
          </a:p>
          <a:p>
            <a:pPr marL="285750" lvl="0" indent="-28575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fr-FR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Problèmes liés à </a:t>
            </a:r>
            <a:r>
              <a:rPr lang="fr-F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navigation </a:t>
            </a:r>
            <a:r>
              <a:rPr lang="fr-FR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</a:t>
            </a:r>
            <a:r>
              <a:rPr lang="fr-F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fr-FR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représentation mentale </a:t>
            </a:r>
            <a:r>
              <a:rPr lang="fr-FR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structure du document.</a:t>
            </a:r>
          </a:p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6836198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63688" y="1389380"/>
            <a:ext cx="144016" cy="954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687039" y="291413"/>
            <a:ext cx="5111750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1.PROBLEMATIQUE</a:t>
            </a:r>
            <a:endParaRPr lang="fr-FR" sz="24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fr-F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Représentation</a:t>
            </a:r>
            <a:endParaRPr lang="fr-FR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Contenu ? </a:t>
            </a: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 ? </a:t>
            </a: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Volume?</a:t>
            </a:r>
          </a:p>
          <a:p>
            <a:endParaRPr lang="fr-FR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Navigation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Consultation de pages inutiles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Echec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Stratégies « essai- erreur »</a:t>
            </a:r>
          </a:p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5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707904" y="5897161"/>
            <a:ext cx="5196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d'accueil (site </a:t>
            </a:r>
            <a:r>
              <a:rPr lang="fr-FR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www.apple.fr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juin 2004)</a:t>
            </a: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67275"/>
            <a:ext cx="5122333" cy="4176464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6316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0" y="188640"/>
            <a:ext cx="8744399" cy="633670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9800" y="188640"/>
            <a:ext cx="8944200" cy="9986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CONSULTER UN DOCUMENT EN PROFONDEUR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2565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endParaRPr lang="fr-FR" b="1" dirty="0"/>
          </a:p>
          <a:p>
            <a:pPr>
              <a:buFont typeface="Wingdings" panose="05000000000000000000" pitchFamily="2" charset="2"/>
              <a:buChar char="q"/>
            </a:pPr>
            <a:endParaRPr lang="fr-FR" b="1" dirty="0"/>
          </a:p>
          <a:p>
            <a:pPr>
              <a:buFont typeface="Wingdings" panose="05000000000000000000" pitchFamily="2" charset="2"/>
              <a:buChar char="q"/>
            </a:pPr>
            <a:endParaRPr lang="fr-FR" b="1" dirty="0"/>
          </a:p>
          <a:p>
            <a:pPr>
              <a:buFont typeface="Wingdings" panose="05000000000000000000" pitchFamily="2" charset="2"/>
              <a:buChar char="q"/>
            </a:pPr>
            <a:endParaRPr lang="fr-FR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14800" cy="469106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6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3578493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49946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96744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2.UN DISPOSITIF DE NAVIGATION BREVETE (Caro,2007)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Survol du document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 visualiser la page avant de la charger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Intégrer la prévisualisation aux outils de navigation usuels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291778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552728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2.UN DISPOSITIF DE NAVIGATION BREVETE (Caro,2007)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8</a:t>
            </a:fld>
            <a:endParaRPr lang="fr-FR" dirty="0"/>
          </a:p>
        </p:txBody>
      </p:sp>
      <p:pic>
        <p:nvPicPr>
          <p:cNvPr id="1026" name="Picture 2" descr="ppppp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66666"/>
              </a:clrFrom>
              <a:clrTo>
                <a:srgbClr val="6666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7417"/>
            <a:ext cx="601466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1649" y="535920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Souris à commande de prévisualisation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9944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408712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2.UN DISPOSITIF DE NAVIGATION BREVETE(Caro,2007)</a:t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Prévisualisation  en mode plan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9</a:t>
            </a:fld>
            <a:endParaRPr lang="fr-FR" dirty="0"/>
          </a:p>
        </p:txBody>
      </p:sp>
      <p:sp>
        <p:nvSpPr>
          <p:cNvPr id="4" name="Flèche vers le bas 3"/>
          <p:cNvSpPr/>
          <p:nvPr/>
        </p:nvSpPr>
        <p:spPr>
          <a:xfrm>
            <a:off x="6912260" y="2852936"/>
            <a:ext cx="348074" cy="1224136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580112" y="4081583"/>
            <a:ext cx="2952328" cy="93610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728907" y="436496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DEMONSTATION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5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40549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4075</TotalTime>
  <Words>1871</Words>
  <Application>Microsoft Office PowerPoint</Application>
  <PresentationFormat>Affichage à l'écran (4:3)</PresentationFormat>
  <Paragraphs>302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Verdana</vt:lpstr>
      <vt:lpstr>Wingdings</vt:lpstr>
      <vt:lpstr>Thème Office</vt:lpstr>
      <vt:lpstr> Ergonomie des systèmes d’information :  vers de nouvelles modalités d’interaction visant à diminuer les contraintes de temps et d’espace  </vt:lpstr>
      <vt:lpstr>PLAN </vt:lpstr>
      <vt:lpstr>INTRODUCTION</vt:lpstr>
      <vt:lpstr>1.PROBLEMATIQUE</vt:lpstr>
      <vt:lpstr>Présentation PowerPoint</vt:lpstr>
      <vt:lpstr>CONSULTER UN DOCUMENT EN PROFONDEUR</vt:lpstr>
      <vt:lpstr>2.UN DISPOSITIF DE NAVIGATION BREVETE (Caro,2007)</vt:lpstr>
      <vt:lpstr>2.UN DISPOSITIF DE NAVIGATION BREVETE (Caro,2007)</vt:lpstr>
      <vt:lpstr>   2.UN DISPOSITIF DE NAVIGATION BREVETE(Caro,2007)   Prévisualisation  en mode plan</vt:lpstr>
      <vt:lpstr>2.Un dispositif de navigation  breveté (Caro,2007)</vt:lpstr>
      <vt:lpstr>2.Un dispositif de navigation  breveté (Caro,2007)</vt:lpstr>
      <vt:lpstr>3.OBJECTIFS</vt:lpstr>
      <vt:lpstr>HYPOTHESES</vt:lpstr>
      <vt:lpstr>3. POSITIONNEMENT THEORIQUE</vt:lpstr>
      <vt:lpstr>4. PROTOCOLE EXPERIMENTAL</vt:lpstr>
      <vt:lpstr>4. PROTOCOLE EXPERIMENTAL</vt:lpstr>
      <vt:lpstr>5. PRINCIPAUX RESULTATS</vt:lpstr>
      <vt:lpstr>5. PRINCIPAUX RESULTATS</vt:lpstr>
      <vt:lpstr>5. PRINCIPAUX RESULTATS</vt:lpstr>
      <vt:lpstr>5. PRINCIPAUX RESULTATS</vt:lpstr>
      <vt:lpstr>5. PRINCIPAUX RESULTATS</vt:lpstr>
      <vt:lpstr>5. PRINCIPAUX RESULTATS</vt:lpstr>
      <vt:lpstr>5. PRINCIPAUX RESULTATS</vt:lpstr>
      <vt:lpstr>CONCLUSION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NAVIGATION ET SELECTION D’INFORMATION : RETOUR D’EXPERIENCES</dc:title>
  <dc:creator>AZAZ</dc:creator>
  <cp:lastModifiedBy>mohamed Djouani</cp:lastModifiedBy>
  <cp:revision>363</cp:revision>
  <cp:lastPrinted>2016-06-03T08:26:36Z</cp:lastPrinted>
  <dcterms:created xsi:type="dcterms:W3CDTF">2015-09-16T13:40:46Z</dcterms:created>
  <dcterms:modified xsi:type="dcterms:W3CDTF">2020-06-29T18:36:07Z</dcterms:modified>
</cp:coreProperties>
</file>