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8" r:id="rId3"/>
    <p:sldId id="269" r:id="rId4"/>
    <p:sldId id="271" r:id="rId5"/>
    <p:sldId id="270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7" r:id="rId2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5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9257" autoAdjust="0"/>
  </p:normalViewPr>
  <p:slideViewPr>
    <p:cSldViewPr>
      <p:cViewPr varScale="1">
        <p:scale>
          <a:sx n="74" d="100"/>
          <a:sy n="74" d="100"/>
        </p:scale>
        <p:origin x="-26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73F03-DB6C-4AED-8587-2ECE54754859}" type="datetimeFigureOut">
              <a:rPr lang="fr-FR" smtClean="0"/>
              <a:t>13/05/2019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CB315-7BD6-400F-A40D-89AA9E454F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52975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76EB2-C75D-4870-BC08-89BD6D783940}" type="datetimeFigureOut">
              <a:rPr lang="fr-FR" smtClean="0"/>
              <a:t>13/05/2019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A614D-DEA4-402C-9386-E6E8EC44D3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7628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fr-FR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8823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616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78950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690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810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5326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3927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416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6841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b="1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966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b="0" baseline="0" dirty="0" smtClean="0"/>
              <a:t>              </a:t>
            </a:r>
            <a:endParaRPr lang="fr-FR" b="0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155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4569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149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5632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2596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6222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2826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6754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4036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3678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28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009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563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422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1656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690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22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330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9A614D-DEA4-402C-9386-E6E8EC44D3DE}" type="slidenum">
              <a:rPr lang="fr-FR" smtClean="0"/>
              <a:t>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35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CB03B-1A2D-4F59-B846-45BF87066B33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431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9F6F0-9510-4A3D-81A8-58A06D6A4577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044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D990-C57E-4CA9-9ADB-B287C9F3A3A5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87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AE57-044D-4DC1-9B53-254575EDF467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16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ACC6-BF23-4D8F-8469-59F83BE22F19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799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2DEF-54C1-4F68-A1C0-7CD3979FE945}" type="datetime1">
              <a:rPr lang="fr-FR" smtClean="0"/>
              <a:t>13/05/2019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652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A05C-E320-46CA-91BE-66335DFBC733}" type="datetime1">
              <a:rPr lang="fr-FR" smtClean="0"/>
              <a:t>13/05/2019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638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501E9-AB34-45B6-811D-FC5971C125EB}" type="datetime1">
              <a:rPr lang="fr-FR" smtClean="0"/>
              <a:t>13/05/2019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78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7959B-A4D9-4C86-8D4C-5BCB973D043A}" type="datetime1">
              <a:rPr lang="fr-FR" smtClean="0"/>
              <a:t>13/05/2019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568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7D87-D804-4AF3-A31C-CF8C39E61F15}" type="datetime1">
              <a:rPr lang="fr-FR" smtClean="0"/>
              <a:t>13/05/2019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4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0B9D-02FC-47EC-B6F9-B3E52B686502}" type="datetime1">
              <a:rPr lang="fr-FR" smtClean="0"/>
              <a:t>13/05/2019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7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82000">
              <a:schemeClr val="bg1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64D86-35E4-45B8-A7CC-85F43C995399}" type="datetime1">
              <a:rPr lang="fr-FR" smtClean="0"/>
              <a:t>13/05/2019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Journée d'étude - Projet de recherche sociétale HOMEOCSS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0068A-A7FB-457F-B293-C33F9D5E98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11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579066"/>
            <a:ext cx="9144000" cy="992684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Objet d’étude : </a:t>
            </a:r>
            <a:b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la sphère publique </a:t>
            </a:r>
            <a:r>
              <a:rPr lang="fr-FR" sz="31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–</a:t>
            </a:r>
            <a:r>
              <a:rPr lang="fr-FR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les patients</a:t>
            </a:r>
            <a:endParaRPr lang="fr-FR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2769468"/>
            <a:ext cx="7560840" cy="1314450"/>
          </a:xfrm>
        </p:spPr>
        <p:txBody>
          <a:bodyPr>
            <a:normAutofit/>
          </a:bodyPr>
          <a:lstStyle/>
          <a:p>
            <a:pPr algn="r"/>
            <a:r>
              <a:rPr lang="fr-F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Mohamed Djouani</a:t>
            </a:r>
          </a:p>
          <a:p>
            <a:pPr algn="r"/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Chercheur associé</a:t>
            </a:r>
          </a:p>
          <a:p>
            <a:pPr algn="r"/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Docteur en sciences de l’information et de la communication</a:t>
            </a:r>
          </a:p>
          <a:p>
            <a:pPr algn="r"/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Université Bourgogne – Franche Comté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</a:t>
            </a:fld>
            <a:endParaRPr lang="fr-FR"/>
          </a:p>
        </p:txBody>
      </p:sp>
      <p:sp>
        <p:nvSpPr>
          <p:cNvPr id="1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6152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Association </a:t>
            </a:r>
            <a:br>
              <a:rPr lang="fr-FR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(en faveur)</a:t>
            </a:r>
            <a:endParaRPr lang="fr-FR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10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type="subTitle" idx="4294967295"/>
          </p:nvPr>
        </p:nvSpPr>
        <p:spPr>
          <a:xfrm>
            <a:off x="0" y="2914650"/>
            <a:ext cx="6400800" cy="1314450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9046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Association </a:t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(en faveur)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Sexe :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Femmes = 73% et Hommes = 27%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Age moyen :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51 ans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Niveau d’étude :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80% post BAC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Type d’étude :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45% scientifiques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11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1974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Association 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en faveur)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Qu’es ce que l’homéopathie pour vous 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Une médecine douce, une thérapie qui permet de se soigner naturellement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12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47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Recours à 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l’homéopathie</a:t>
            </a: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Toujours : 50%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Souvent : 42 %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Ponctuellement: 5,4 %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Rarement : 1,7%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Motivations principales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en prévention ou suite à une dé convenance des médicaments conventionnels et absence des effets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secondaires.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Contexte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: Environnement et contexte familial prédominant + choix personnel + première expérience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positive.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13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908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Consultation vers un médecin homéopathe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95 % de patients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consultent un médecin homéopathe (problèmes de santé et pathologies non réglés par la médecine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conventionnelle).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5% de patients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ne consultent pas de médecin homéopathe (pas de besoin particulier pour en consulter un et pas de traitement de fond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).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14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6138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Efficacité de l’homéopathie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En traitement de fond et en prévention et pour des pathologies particulières (ORL, Cancer, Arthrose, Asthme, digestif…)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Pas d’effet placebo 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</a:endParaRPr>
          </a:p>
          <a:p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15</a:t>
            </a:fld>
            <a:endParaRPr lang="fr-FR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7904" y="1084368"/>
            <a:ext cx="4978896" cy="320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7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Patients (en défaveur)</a:t>
            </a:r>
            <a:endParaRPr lang="fr-FR" sz="40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16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type="subTitle" idx="4294967295"/>
          </p:nvPr>
        </p:nvSpPr>
        <p:spPr>
          <a:xfrm>
            <a:off x="0" y="2914650"/>
            <a:ext cx="6400800" cy="1314450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7586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(en défaveur)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Sexe :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Femmes =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41,30 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et Hommes =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58,70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Age moyen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35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ans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Niveau d’étude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96%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post BAC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Type d’étude :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64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scientifiques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17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0425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(en défaveur)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Qu’es ce que l’homéopathie pour vous ?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Une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pseudo sciences qui ne repose sur aucun principe scientifique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18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2311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Recours à 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l’homéopathie</a:t>
            </a: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Toujours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:0,70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Souvent :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4,35 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Ponctuellement: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15,22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Rarement :  </a:t>
            </a:r>
            <a:r>
              <a:rPr lang="fr-F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40,58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Jamais : </a:t>
            </a:r>
            <a:r>
              <a:rPr lang="fr-F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39,13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Motivations principales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pas d’effets cliniques prouvés et validés scientifiquement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Contexte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: Environnement et contexte familial prédominant + choix personnel</a:t>
            </a:r>
            <a:endParaRPr lang="fr-FR" sz="24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19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94509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Plan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2400" dirty="0" smtClean="0"/>
          </a:p>
          <a:p>
            <a:pPr algn="just"/>
            <a:r>
              <a:rPr lang="fr-FR" sz="2400" kern="10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Objectif de l’étude</a:t>
            </a:r>
          </a:p>
          <a:p>
            <a:pPr algn="just"/>
            <a:r>
              <a:rPr lang="fr-FR" sz="2400" kern="10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Questions de recherche</a:t>
            </a:r>
          </a:p>
          <a:p>
            <a:pPr algn="just"/>
            <a:r>
              <a:rPr lang="fr-FR" sz="2400" kern="10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Méthodologie</a:t>
            </a:r>
          </a:p>
          <a:p>
            <a:pPr algn="just"/>
            <a:r>
              <a:rPr lang="fr-FR" sz="2400" kern="10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Premiers résultats exploratoires</a:t>
            </a:r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9025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Consultation vers un médecin homéopathe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18,12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répondent oui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Motivations principales : pathologies mineures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fr-FR" sz="24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81,88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% répondent Non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Pas d’efficacité reconnue de cette médecine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20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790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95537" y="204787"/>
            <a:ext cx="3168352" cy="871538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L’inefficacité de l’homéopathie</a:t>
            </a:r>
            <a:endParaRPr lang="fr-FR" sz="3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Aucune preuves d’efficacité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Absence de croyance pour cette médecine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Charlatanisme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Escroquerie qualifiée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Effet placebo</a:t>
            </a:r>
          </a:p>
          <a:p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21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497" y="1131589"/>
            <a:ext cx="4555935" cy="3201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47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 smtClean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4000" b="1" dirty="0"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4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40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40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public ciblé</a:t>
            </a: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4294967295"/>
          </p:nvPr>
        </p:nvSpPr>
        <p:spPr>
          <a:xfrm>
            <a:off x="0" y="2932113"/>
            <a:ext cx="8229600" cy="1662112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8603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public ciblé</a:t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Sexe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: Femmes = 75 % et Hommes = 25 %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Age moyen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 37 ans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Niveau d’étude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75 % post BAC</a:t>
            </a:r>
          </a:p>
          <a:p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Type d’études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68 % (autres que Scientifiques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).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23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1477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public ciblé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Qu’es ce que l’homéopathie pour vous 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Une médecine associée à des plantes qui permet de se soigner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naturellement.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24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054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Recours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à l’homéopathie </a:t>
            </a: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Toujours : 0 %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Souvent : 23 %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Ponctuellement: 34 %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Rarement : 25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Jamais 18%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Motivations principales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: Expérience, choix personnel et conseils des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proches.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Contexte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: Expérience de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l’entourage.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25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3754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Consultation vers un médecin homéopathe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22 % répondent Oui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Motivations principales : problèmes de santé mineurs (stress, anxiété…)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 78 % répondent Non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Ne connaissent pas et pas de besoin particulier ni de traitement de fond ni préventif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26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6556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1" y="204787"/>
            <a:ext cx="3123122" cy="871538"/>
          </a:xfrm>
        </p:spPr>
        <p:txBody>
          <a:bodyPr>
            <a:noAutofit/>
          </a:bodyPr>
          <a:lstStyle/>
          <a:p>
            <a:r>
              <a:rPr lang="fr-FR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L’homéopathie moins efficace </a:t>
            </a:r>
            <a:endParaRPr lang="fr-FR" sz="3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dirty="0" smtClean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Soigne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mais ne guérit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Pas d’effet placebo 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27</a:t>
            </a:fld>
            <a:endParaRPr lang="fr-FR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323" y="1059582"/>
            <a:ext cx="5309245" cy="330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1178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</a:rPr>
              <a:t>Conclusion</a:t>
            </a: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Pluralité des pratiques de santé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Une médecine qui soulève beaucoup de controverses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Contribution d’une méthodologie qualitative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28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9291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L’homéopathie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sujet qui divise le monde médical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Un sujet de controverse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3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4480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Objectif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Rendre compte de la réalité complexe et subjective de l’expérience de consultation en médecine homéopathique</a:t>
            </a:r>
          </a:p>
          <a:p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Essayer de comprendre tous les aspects perçus par ce trajet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4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4308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Questions de recherche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Qu'est-ce qui amène les patients à consulter en médecine homéopathique ?</a:t>
            </a:r>
          </a:p>
          <a:p>
            <a:pPr algn="just"/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Comment ces patients arrivent-ils à cette démarche dans leur histoire de santé ? </a:t>
            </a:r>
          </a:p>
          <a:p>
            <a:pPr algn="just"/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 signifie, pour eux, le recours à la consultation homéopathique ? </a:t>
            </a:r>
          </a:p>
          <a:p>
            <a:endParaRPr lang="fr-FR" sz="2400" dirty="0" smtClean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5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6535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Méthodologie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Matériel et méthodes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Questionnaire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Guide d’entretien avec les 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patients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6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1399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Questionnaire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7</a:t>
            </a:fld>
            <a:endParaRPr lang="fr-FR"/>
          </a:p>
        </p:txBody>
      </p:sp>
      <p:sp>
        <p:nvSpPr>
          <p:cNvPr id="9" name="Espace réservé du contenu 4"/>
          <p:cNvSpPr txBox="1">
            <a:spLocks/>
          </p:cNvSpPr>
          <p:nvPr/>
        </p:nvSpPr>
        <p:spPr>
          <a:xfrm>
            <a:off x="3203848" y="906257"/>
            <a:ext cx="2880320" cy="376406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Qu'est-ce que l'homéopathie, d'après vous ?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Avez-vous déjà eu recours à l’homéopathie pour vous soigner ? Pourquoi ?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>
                <a:latin typeface="Gill Sans MT" panose="020B0502020104020203" pitchFamily="34" charset="0"/>
              </a:rPr>
              <a:t> ☐ </a:t>
            </a:r>
            <a:r>
              <a:rPr lang="fr-FR" dirty="0" smtClean="0">
                <a:latin typeface="Gill Sans MT" panose="020B0502020104020203" pitchFamily="34" charset="0"/>
              </a:rPr>
              <a:t>Souvent           </a:t>
            </a:r>
            <a:r>
              <a:rPr lang="en-US" dirty="0" smtClean="0">
                <a:latin typeface="Gill Sans MT" panose="020B0502020104020203" pitchFamily="34" charset="0"/>
              </a:rPr>
              <a:t>☐ </a:t>
            </a:r>
            <a:r>
              <a:rPr lang="fr-FR" dirty="0" smtClean="0">
                <a:latin typeface="Gill Sans MT" panose="020B0502020104020203" pitchFamily="34" charset="0"/>
              </a:rPr>
              <a:t>Ponctuellement                  </a:t>
            </a:r>
            <a:r>
              <a:rPr lang="en-US" dirty="0" smtClean="0">
                <a:latin typeface="Gill Sans MT" panose="020B0502020104020203" pitchFamily="34" charset="0"/>
              </a:rPr>
              <a:t>☐</a:t>
            </a:r>
            <a:r>
              <a:rPr lang="fr-FR" dirty="0" smtClean="0">
                <a:latin typeface="Gill Sans MT" panose="020B0502020104020203" pitchFamily="34" charset="0"/>
              </a:rPr>
              <a:t>Rarement         </a:t>
            </a:r>
            <a:r>
              <a:rPr lang="en-US" dirty="0" smtClean="0">
                <a:latin typeface="Gill Sans MT" panose="020B0502020104020203" pitchFamily="34" charset="0"/>
              </a:rPr>
              <a:t>☐ </a:t>
            </a:r>
            <a:r>
              <a:rPr lang="fr-FR" dirty="0" smtClean="0">
                <a:latin typeface="Gill Sans MT" panose="020B0502020104020203" pitchFamily="34" charset="0"/>
              </a:rPr>
              <a:t>Jamais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Si vous avez déjà eu recours à l’homéopathie, quel contexte vous y a conduit ? (expérience vécue dans votre entourage, informations sur le sujet….)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Avez-vous déjà consulté un médecin homéopathe pour vous soigner ? Si oui dans quel cas ?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Prenez-vous un traitement homéopathique ? (des médicaments homéopathiques ?) Pourquoi ?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Pensez-vous que le médicament homéopathique est plus efficace, moins efficace, ou équivalent à un médicament classique ? Pourquoi 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Espace réservé du contenu 6"/>
          <p:cNvSpPr>
            <a:spLocks noGrp="1"/>
          </p:cNvSpPr>
          <p:nvPr>
            <p:ph sz="half" idx="2"/>
          </p:nvPr>
        </p:nvSpPr>
        <p:spPr>
          <a:xfrm>
            <a:off x="6300192" y="906257"/>
            <a:ext cx="2736304" cy="3764061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32500" lnSpcReduction="20000"/>
          </a:bodyPr>
          <a:lstStyle/>
          <a:p>
            <a:pPr lvl="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>
                <a:latin typeface="Gill Sans MT" panose="020B0502020104020203" pitchFamily="34" charset="0"/>
              </a:rPr>
              <a:t>Pensez-vous que le médicament homéopathique soit équivalent à un effet placebo ? Pourquoi ?</a:t>
            </a:r>
          </a:p>
          <a:p>
            <a:pPr lvl="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Où </a:t>
            </a:r>
            <a:r>
              <a:rPr lang="fr-FR" dirty="0">
                <a:latin typeface="Gill Sans MT" panose="020B0502020104020203" pitchFamily="34" charset="0"/>
              </a:rPr>
              <a:t>cherchez- vous vos informations pour vous positionner sur l’homéopathie ? (presse, article de recherche, contexte personnel….).</a:t>
            </a:r>
          </a:p>
          <a:p>
            <a:pPr lvl="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 smtClean="0">
                <a:latin typeface="Gill Sans MT" panose="020B0502020104020203" pitchFamily="34" charset="0"/>
              </a:rPr>
              <a:t>Prenez-vous </a:t>
            </a:r>
            <a:r>
              <a:rPr lang="fr-FR" dirty="0">
                <a:latin typeface="Gill Sans MT" panose="020B0502020104020203" pitchFamily="34" charset="0"/>
              </a:rPr>
              <a:t>de l'homéopathie en prévention ?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>
                <a:latin typeface="Gill Sans MT" panose="020B0502020104020203" pitchFamily="34" charset="0"/>
              </a:rPr>
              <a:t>           ☐ </a:t>
            </a:r>
            <a:r>
              <a:rPr lang="fr-FR" dirty="0">
                <a:latin typeface="Gill Sans MT" panose="020B0502020104020203" pitchFamily="34" charset="0"/>
              </a:rPr>
              <a:t>Oui </a:t>
            </a:r>
            <a:r>
              <a:rPr lang="en-US" dirty="0">
                <a:latin typeface="Gill Sans MT" panose="020B0502020104020203" pitchFamily="34" charset="0"/>
              </a:rPr>
              <a:t>☐ </a:t>
            </a:r>
            <a:r>
              <a:rPr lang="fr-FR" dirty="0">
                <a:latin typeface="Gill Sans MT" panose="020B0502020104020203" pitchFamily="34" charset="0"/>
              </a:rPr>
              <a:t>Non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>
                <a:latin typeface="Gill Sans MT" panose="020B0502020104020203" pitchFamily="34" charset="0"/>
              </a:rPr>
              <a:t>Si Oui, pour quelle pathologie ?   </a:t>
            </a:r>
          </a:p>
          <a:p>
            <a:pPr lvl="0"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>
                <a:latin typeface="Gill Sans MT" panose="020B0502020104020203" pitchFamily="34" charset="0"/>
              </a:rPr>
              <a:t> En traitement de fond ?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dirty="0" smtClean="0">
                <a:latin typeface="Gill Sans MT" panose="020B0502020104020203" pitchFamily="34" charset="0"/>
              </a:rPr>
              <a:t>            ☐ </a:t>
            </a:r>
            <a:r>
              <a:rPr lang="fr-FR" dirty="0">
                <a:latin typeface="Gill Sans MT" panose="020B0502020104020203" pitchFamily="34" charset="0"/>
              </a:rPr>
              <a:t>Oui </a:t>
            </a:r>
            <a:r>
              <a:rPr lang="en-US" dirty="0">
                <a:latin typeface="Gill Sans MT" panose="020B0502020104020203" pitchFamily="34" charset="0"/>
              </a:rPr>
              <a:t>☐ </a:t>
            </a:r>
            <a:r>
              <a:rPr lang="fr-FR" dirty="0">
                <a:latin typeface="Gill Sans MT" panose="020B0502020104020203" pitchFamily="34" charset="0"/>
              </a:rPr>
              <a:t>Non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v"/>
            </a:pPr>
            <a:r>
              <a:rPr lang="fr-FR" dirty="0">
                <a:latin typeface="Gill Sans MT" panose="020B0502020104020203" pitchFamily="34" charset="0"/>
              </a:rPr>
              <a:t>Si Oui, pour quelle pathologie ?</a:t>
            </a:r>
          </a:p>
          <a:p>
            <a:endParaRPr lang="fr-FR" dirty="0"/>
          </a:p>
        </p:txBody>
      </p:sp>
      <p:sp>
        <p:nvSpPr>
          <p:cNvPr id="11" name="Espace réservé du contenu 4"/>
          <p:cNvSpPr txBox="1">
            <a:spLocks/>
          </p:cNvSpPr>
          <p:nvPr/>
        </p:nvSpPr>
        <p:spPr>
          <a:xfrm>
            <a:off x="179512" y="906257"/>
            <a:ext cx="2880320" cy="3764061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None/>
            </a:pP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415784"/>
              </p:ext>
            </p:extLst>
          </p:nvPr>
        </p:nvGraphicFramePr>
        <p:xfrm>
          <a:off x="179512" y="906257"/>
          <a:ext cx="2708786" cy="1786128"/>
        </p:xfrm>
        <a:graphic>
          <a:graphicData uri="http://schemas.openxmlformats.org/drawingml/2006/table">
            <a:tbl>
              <a:tblPr firstRow="1" firstCol="1" bandRow="1"/>
              <a:tblGrid>
                <a:gridCol w="1449077"/>
                <a:gridCol w="125970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Vous êtes 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Un homme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Une femme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Quel est votre âge ?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800" i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…………..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Quel est votre niveau d’étude ? 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Sans diplôme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Certificat d’études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Brevet des collèges/CAP/BEP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Baccalauréat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BAC+2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+mj-lt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BAC+3 et plus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fr-FR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918964"/>
              </p:ext>
            </p:extLst>
          </p:nvPr>
        </p:nvGraphicFramePr>
        <p:xfrm>
          <a:off x="179512" y="2499742"/>
          <a:ext cx="2880320" cy="1280160"/>
        </p:xfrm>
        <a:graphic>
          <a:graphicData uri="http://schemas.openxmlformats.org/drawingml/2006/table">
            <a:tbl>
              <a:tblPr firstRow="1" firstCol="1" bandRow="1"/>
              <a:tblGrid>
                <a:gridCol w="1762523"/>
                <a:gridCol w="111779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Quelle </a:t>
                      </a:r>
                      <a:r>
                        <a:rPr lang="fr-FR" sz="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est votre situation professionnelle ?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Profession libérale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Artisan/commerçant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Agriculteur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Salarié (e) en contrat fixe (CDI, fonctionnaire) </a:t>
                      </a:r>
                      <a:r>
                        <a:rPr lang="fr-FR" sz="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 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Au chômage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Etudiant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Retraité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En invalidité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MS Gothic"/>
                          <a:ea typeface="Calibri"/>
                          <a:cs typeface="MS Gothic"/>
                        </a:rPr>
                        <a:t>☐</a:t>
                      </a:r>
                      <a:r>
                        <a:rPr lang="fr-FR" sz="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Autre: 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fr-F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62408" y="3839321"/>
            <a:ext cx="202010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Quelle est votre couverture sociale ?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S Gothic" pitchFamily="49" charset="-128"/>
              </a:rPr>
              <a:t>☐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curit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sociale seule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S Gothic" pitchFamily="49" charset="-128"/>
              </a:rPr>
              <a:t>☐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curit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sociale + mutuelle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S Gothic" pitchFamily="49" charset="-128"/>
              </a:rPr>
              <a:t>☐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CMU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S Gothic" pitchFamily="49" charset="-128"/>
              </a:rPr>
              <a:t>☐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AME (aide m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dicale d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’é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tat)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MS Gothic" pitchFamily="49" charset="-128"/>
              </a:rPr>
              <a:t>☐</a:t>
            </a:r>
            <a:r>
              <a:rPr kumimoji="0" lang="fr-FR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Pas de couverture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3659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/>
            </a:r>
            <a:b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Guide d’entretien</a:t>
            </a:r>
            <a:br>
              <a:rPr lang="fr-FR" sz="3600" b="1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</a:br>
            <a:endParaRPr lang="fr-FR" sz="3600" b="1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itchFamily="34" charset="0"/>
                <a:cs typeface="Times New Roman" panose="02020603050405020304" pitchFamily="18" charset="0"/>
              </a:rPr>
              <a:t>Faire émerger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itchFamily="34" charset="0"/>
              </a:rPr>
              <a:t>le sens que les acteurs accordent à leur actions en stimulant notamment leur capacité réflexive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itchFamily="34" charset="0"/>
                <a:cs typeface="Times New Roman" panose="02020603050405020304" pitchFamily="18" charset="0"/>
              </a:rPr>
              <a:t> </a:t>
            </a:r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itchFamily="34" charset="0"/>
            </a:endParaRPr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8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388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027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fr-FR" sz="36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Premiers résultats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41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Questionnaires </a:t>
            </a:r>
            <a:endParaRPr lang="fr-FR" sz="2400" b="1" dirty="0">
              <a:solidFill>
                <a:schemeClr val="tx1">
                  <a:lumMod val="90000"/>
                  <a:lumOff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</a:t>
            </a:r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atients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Association (en faveur) = 292</a:t>
            </a:r>
          </a:p>
          <a:p>
            <a:pPr fontAlgn="base"/>
            <a:r>
              <a:rPr lang="fr-FR" sz="2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Patients </a:t>
            </a:r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(en défaveur) = 150 </a:t>
            </a:r>
            <a:endParaRPr lang="fr-FR" sz="2400" dirty="0" smtClean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pPr fontAlgn="base"/>
            <a:r>
              <a:rPr lang="fr-FR" sz="2400" dirty="0">
                <a:solidFill>
                  <a:schemeClr val="tx1">
                    <a:lumMod val="90000"/>
                    <a:lumOff val="10000"/>
                  </a:schemeClr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Public ciblé = 82</a:t>
            </a:r>
          </a:p>
          <a:p>
            <a:pPr fontAlgn="base"/>
            <a:endParaRPr lang="fr-FR" sz="2400" dirty="0">
              <a:solidFill>
                <a:schemeClr val="tx1">
                  <a:lumMod val="90000"/>
                  <a:lumOff val="10000"/>
                </a:schemeClr>
              </a:solidFill>
              <a:latin typeface="Gill Sans MT" panose="020B0502020104020203" pitchFamily="34" charset="0"/>
              <a:cs typeface="Times New Roman" panose="02020603050405020304" pitchFamily="18" charset="0"/>
            </a:endParaRPr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0" y="4767263"/>
            <a:ext cx="9144000" cy="273844"/>
          </a:xfrm>
        </p:spPr>
        <p:txBody>
          <a:bodyPr/>
          <a:lstStyle/>
          <a:p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Journée d'étude - Projet de recherche sociétale HOMEOCSS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0068A-A7FB-457F-B293-C33F9D5E9800}" type="slidenum">
              <a:rPr lang="fr-FR" smtClean="0"/>
              <a:t>9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32524"/>
            <a:ext cx="1949109" cy="75499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7209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262626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3346</TotalTime>
  <Words>1041</Words>
  <Application>Microsoft Office PowerPoint</Application>
  <PresentationFormat>Affichage à l'écran (16:9)</PresentationFormat>
  <Paragraphs>273</Paragraphs>
  <Slides>28</Slides>
  <Notes>28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Thème Office</vt:lpstr>
      <vt:lpstr>Objet d’étude :  la sphère publique – les patients</vt:lpstr>
      <vt:lpstr>Plan </vt:lpstr>
      <vt:lpstr>Introduction</vt:lpstr>
      <vt:lpstr>Objectif</vt:lpstr>
      <vt:lpstr>Questions de recherche</vt:lpstr>
      <vt:lpstr>Méthodologie </vt:lpstr>
      <vt:lpstr>Questionnaire</vt:lpstr>
      <vt:lpstr> Guide d’entretien </vt:lpstr>
      <vt:lpstr>Premiers résultats</vt:lpstr>
      <vt:lpstr>      Patients Association  (en faveur)</vt:lpstr>
      <vt:lpstr>Patients Association  (en faveur)</vt:lpstr>
      <vt:lpstr>Patients Association  (en faveur)</vt:lpstr>
      <vt:lpstr>Recours à l’homéopathie</vt:lpstr>
      <vt:lpstr>Consultation vers un médecin homéopathe</vt:lpstr>
      <vt:lpstr>Efficacité de l’homéopathie </vt:lpstr>
      <vt:lpstr>      Patients (en défaveur)</vt:lpstr>
      <vt:lpstr> Patients (en défaveur)   </vt:lpstr>
      <vt:lpstr> Patients (en défaveur)   </vt:lpstr>
      <vt:lpstr>Recours à l’homéopathie</vt:lpstr>
      <vt:lpstr>Consultation vers un médecin homéopathe</vt:lpstr>
      <vt:lpstr>L’inefficacité de l’homéopathie</vt:lpstr>
      <vt:lpstr>      Patients public ciblé</vt:lpstr>
      <vt:lpstr> Patients public ciblé </vt:lpstr>
      <vt:lpstr>Patients public ciblé</vt:lpstr>
      <vt:lpstr> Recours à l’homéopathie   </vt:lpstr>
      <vt:lpstr>Consultation vers un médecin homéopathe</vt:lpstr>
      <vt:lpstr>L’homéopathie moins efficace </vt:lpstr>
      <vt:lpstr>Conclusion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Imane</dc:creator>
  <cp:lastModifiedBy>Djouani Mohamed</cp:lastModifiedBy>
  <cp:revision>203</cp:revision>
  <dcterms:created xsi:type="dcterms:W3CDTF">2019-04-11T12:49:58Z</dcterms:created>
  <dcterms:modified xsi:type="dcterms:W3CDTF">2019-05-13T12:34:22Z</dcterms:modified>
</cp:coreProperties>
</file>