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1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6" r:id="rId6"/>
    <p:sldId id="276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7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33" autoAdjust="0"/>
  </p:normalViewPr>
  <p:slideViewPr>
    <p:cSldViewPr>
      <p:cViewPr varScale="1">
        <p:scale>
          <a:sx n="81" d="100"/>
          <a:sy n="81" d="100"/>
        </p:scale>
        <p:origin x="888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F1E74-7F95-4E25-8405-A048729EE316}" type="datetimeFigureOut">
              <a:rPr lang="fr-FR" smtClean="0"/>
              <a:t>30/06/2020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3B56-4CB1-46BC-A5A8-1C8731BE8D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26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753B56-4CB1-46BC-A5A8-1C8731BE8D9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8138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dirty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5FD76F-7165-4EB7-9C3A-C1B13191C47D}" type="datetimeFigureOut">
              <a:rPr lang="fr-FR" smtClean="0"/>
              <a:t>30/06/2020</a:t>
            </a:fld>
            <a:endParaRPr lang="fr-FR" dirty="0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 dirty="0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88233D-AF3F-42A3-8FEA-CCA29C7686DD}" type="slidenum">
              <a:rPr lang="fr-FR" smtClean="0"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43608" y="620688"/>
            <a:ext cx="7056784" cy="2448272"/>
          </a:xfrm>
        </p:spPr>
        <p:txBody>
          <a:bodyPr>
            <a:noAutofit/>
          </a:bodyPr>
          <a:lstStyle/>
          <a:p>
            <a:pPr algn="l"/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r>
              <a:rPr lang="fr-FR" sz="2400" dirty="0">
                <a:solidFill>
                  <a:srgbClr val="3752A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Comparaison de deux systèmes de recherche d’information : le système traditionnel page à page et le système de recherche en profondeur par transparence.</a:t>
            </a:r>
            <a:br>
              <a:rPr lang="fr-FR" sz="3200" dirty="0">
                <a:solidFill>
                  <a:srgbClr val="3752A6"/>
                </a:solidFill>
                <a:effectLst/>
                <a:latin typeface="CrimsonText-Bold"/>
              </a:rPr>
            </a:br>
            <a:endParaRPr lang="fr-FR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75656" y="3284984"/>
            <a:ext cx="7344816" cy="2016224"/>
          </a:xfrm>
        </p:spPr>
        <p:txBody>
          <a:bodyPr/>
          <a:lstStyle/>
          <a:p>
            <a:pPr algn="r"/>
            <a:r>
              <a:rPr lang="fr-FR" sz="1800" b="1" dirty="0">
                <a:latin typeface="Arial" pitchFamily="34" charset="0"/>
                <a:cs typeface="Arial" pitchFamily="34" charset="0"/>
              </a:rPr>
              <a:t>Mohamed </a:t>
            </a:r>
            <a:r>
              <a:rPr lang="fr-FR" sz="1800" b="1" dirty="0" err="1">
                <a:latin typeface="Arial" pitchFamily="34" charset="0"/>
                <a:cs typeface="Arial" pitchFamily="34" charset="0"/>
              </a:rPr>
              <a:t>Djouani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 – </a:t>
            </a:r>
            <a:r>
              <a:rPr lang="fr-FR" sz="1800" b="1" dirty="0" err="1">
                <a:latin typeface="Arial" pitchFamily="34" charset="0"/>
                <a:cs typeface="Arial" pitchFamily="34" charset="0"/>
              </a:rPr>
              <a:t>Stephane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 Caro - Jean Michel </a:t>
            </a:r>
            <a:r>
              <a:rPr lang="fr-FR" sz="1800" b="1" dirty="0" err="1">
                <a:latin typeface="Arial" pitchFamily="34" charset="0"/>
                <a:cs typeface="Arial" pitchFamily="34" charset="0"/>
              </a:rPr>
              <a:t>Boucheix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 – Aurélia </a:t>
            </a:r>
            <a:r>
              <a:rPr lang="fr-FR" sz="1800" b="1" dirty="0" err="1">
                <a:latin typeface="Arial" pitchFamily="34" charset="0"/>
                <a:cs typeface="Arial" pitchFamily="34" charset="0"/>
              </a:rPr>
              <a:t>Bugaiska</a:t>
            </a:r>
            <a:r>
              <a:rPr lang="fr-FR" sz="1800" b="1" dirty="0">
                <a:latin typeface="Arial" pitchFamily="34" charset="0"/>
                <a:cs typeface="Arial" pitchFamily="34" charset="0"/>
              </a:rPr>
              <a:t> – Laurent Bergerot</a:t>
            </a:r>
          </a:p>
          <a:p>
            <a:pPr algn="r"/>
            <a:endParaRPr lang="fr-FR" sz="1800" b="1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fr-FR" sz="2000" b="1" dirty="0">
                <a:latin typeface="Arial" pitchFamily="34" charset="0"/>
                <a:cs typeface="Arial" pitchFamily="34" charset="0"/>
              </a:rPr>
              <a:t>Laboratoire CIMEOS</a:t>
            </a:r>
          </a:p>
          <a:p>
            <a:pPr algn="r"/>
            <a:r>
              <a:rPr lang="fr-FR" sz="2000" b="1" dirty="0">
                <a:latin typeface="Arial" pitchFamily="34" charset="0"/>
                <a:cs typeface="Arial" pitchFamily="34" charset="0"/>
              </a:rPr>
              <a:t>Université de Bourgogne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6017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Dispositif expérimental:</a:t>
            </a:r>
          </a:p>
          <a:p>
            <a:pPr algn="just">
              <a:buClrTx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Ce dispositif technique (breveté) est une souris ergonomique comprenant une partie mécanique, électronique et logicielle. </a:t>
            </a:r>
          </a:p>
          <a:p>
            <a:pPr algn="just">
              <a:buClrTx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 L’idée principale est donc de proposer une nouvelle fonctionnalité de prévisualisation du contenu des documents numériques. </a:t>
            </a:r>
          </a:p>
          <a:p>
            <a:pPr algn="just"/>
            <a:endParaRPr lang="fr-FR" sz="2000" dirty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  <a:p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Méthodologie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817" y="3868827"/>
            <a:ext cx="2693931" cy="235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lèche vers le bas 5"/>
          <p:cNvSpPr>
            <a:spLocks noChangeArrowheads="1"/>
          </p:cNvSpPr>
          <p:nvPr/>
        </p:nvSpPr>
        <p:spPr bwMode="auto">
          <a:xfrm>
            <a:off x="4939421" y="4770163"/>
            <a:ext cx="90488" cy="557212"/>
          </a:xfrm>
          <a:prstGeom prst="downArrow">
            <a:avLst>
              <a:gd name="adj1" fmla="val 50000"/>
              <a:gd name="adj2" fmla="val 153946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Flèche vers le bas 6"/>
          <p:cNvSpPr>
            <a:spLocks noChangeArrowheads="1"/>
          </p:cNvSpPr>
          <p:nvPr/>
        </p:nvSpPr>
        <p:spPr bwMode="auto">
          <a:xfrm>
            <a:off x="5211786" y="4659832"/>
            <a:ext cx="90487" cy="388937"/>
          </a:xfrm>
          <a:prstGeom prst="downArrow">
            <a:avLst>
              <a:gd name="adj1" fmla="val 50000"/>
              <a:gd name="adj2" fmla="val 107457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eaVert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cxnSp>
        <p:nvCxnSpPr>
          <p:cNvPr id="4106" name="Connecteur droit avec flèche 4"/>
          <p:cNvCxnSpPr>
            <a:cxnSpLocks noChangeShapeType="1"/>
          </p:cNvCxnSpPr>
          <p:nvPr/>
        </p:nvCxnSpPr>
        <p:spPr bwMode="auto">
          <a:xfrm rot="10800000">
            <a:off x="5268454" y="4356754"/>
            <a:ext cx="7604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0710" y="3833185"/>
            <a:ext cx="1504950" cy="1362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769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FR" sz="2800" b="1" dirty="0">
                <a:latin typeface="Arial" pitchFamily="34" charset="0"/>
                <a:cs typeface="Arial" pitchFamily="34" charset="0"/>
              </a:rPr>
              <a:t>Le matériel</a:t>
            </a:r>
          </a:p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Base de recherche de 350 logements (descriptifs + photos) avec les critères suivants : (type de logement / surface / lieu / meublé ou non – meublé / avec ou sans garage).</a:t>
            </a:r>
          </a:p>
          <a:p>
            <a:pPr>
              <a:buClrTx/>
              <a:buFont typeface="Wingdings" pitchFamily="2" charset="2"/>
              <a:buChar char="q"/>
            </a:pPr>
            <a:r>
              <a:rPr lang="fr-FR" sz="2800" b="1" dirty="0">
                <a:latin typeface="Arial" pitchFamily="34" charset="0"/>
                <a:cs typeface="Arial" pitchFamily="34" charset="0"/>
              </a:rPr>
              <a:t>La procédure en 3 phase: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Phase 1: tâche de familiarisation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Phase 2: test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Phase 3: évaluation de la charge de travail</a:t>
            </a:r>
          </a:p>
          <a:p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Méthodologie</a:t>
            </a:r>
          </a:p>
        </p:txBody>
      </p:sp>
    </p:spTree>
    <p:extLst>
      <p:ext uri="{BB962C8B-B14F-4D97-AF65-F5344CB8AC3E}">
        <p14:creationId xmlns:p14="http://schemas.microsoft.com/office/powerpoint/2010/main" val="619038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itchFamily="2" charset="2"/>
              <a:buChar char="q"/>
            </a:pPr>
            <a:r>
              <a:rPr lang="fr-FR" sz="2800" b="1" dirty="0">
                <a:latin typeface="Arial" pitchFamily="34" charset="0"/>
                <a:cs typeface="Arial" pitchFamily="34" charset="0"/>
              </a:rPr>
              <a:t>Mesures durant la tâche: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Le temps de recherche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Le nombre de consultation de la consigne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Le nombre de pages consultées</a:t>
            </a:r>
          </a:p>
          <a:p>
            <a:endParaRPr lang="fr-FR" b="1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dirty="0">
                <a:latin typeface="Arial" pitchFamily="34" charset="0"/>
                <a:cs typeface="Arial" pitchFamily="34" charset="0"/>
              </a:rPr>
              <a:t>Méthodologie</a:t>
            </a:r>
            <a:br>
              <a:rPr lang="fr-FR" sz="3600" dirty="0">
                <a:latin typeface="Arial" pitchFamily="34" charset="0"/>
                <a:cs typeface="Arial" pitchFamily="34" charset="0"/>
              </a:rPr>
            </a:b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875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FR" sz="2800" b="1" u="sng" dirty="0">
                <a:latin typeface="Arial" pitchFamily="34" charset="0"/>
                <a:cs typeface="Arial" pitchFamily="34" charset="0"/>
              </a:rPr>
              <a:t>Mesures après la tâche (Nasa </a:t>
            </a:r>
            <a:r>
              <a:rPr lang="fr-FR" sz="2800" b="1" u="sng" dirty="0" err="1">
                <a:latin typeface="Arial" pitchFamily="34" charset="0"/>
                <a:cs typeface="Arial" pitchFamily="34" charset="0"/>
              </a:rPr>
              <a:t>Tlx</a:t>
            </a:r>
            <a:r>
              <a:rPr lang="fr-FR" sz="2800" b="1" u="sng" dirty="0">
                <a:latin typeface="Arial" pitchFamily="34" charset="0"/>
                <a:cs typeface="Arial" pitchFamily="34" charset="0"/>
              </a:rPr>
              <a:t>)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buClrTx/>
              <a:buNone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	coefficient de charge à partir des 6 échelles graduées de 0 à 20 :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L’exigence mentale (activité mentale, la perspicacité)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L’exigence physique (niveau d’effort physique)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L’exigence temporelle (niveau de pression temporelle)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La performance du sujet (niveau d’exécution des buts)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L’effort (niveau d’exigence physique et moral)</a:t>
            </a:r>
          </a:p>
          <a:p>
            <a:pPr lvl="0" algn="just">
              <a:buClrTx/>
              <a:buFont typeface="Arial" pitchFamily="34" charset="0"/>
              <a:buChar char="•"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La frustration (pression, irritation, insécurité  durant la tâche…)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Méthodologie</a:t>
            </a:r>
          </a:p>
        </p:txBody>
      </p:sp>
    </p:spTree>
    <p:extLst>
      <p:ext uri="{BB962C8B-B14F-4D97-AF65-F5344CB8AC3E}">
        <p14:creationId xmlns:p14="http://schemas.microsoft.com/office/powerpoint/2010/main" val="9209118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Le temps de recherche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 Résultats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2271714"/>
            <a:ext cx="5688633" cy="3937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1798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Le nombre de consultation de la consigne</a:t>
            </a:r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Résultats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86" y="2348880"/>
            <a:ext cx="5688000" cy="39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54498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Le nombre de pages consultées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Résultats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50" y="2132857"/>
            <a:ext cx="5710189" cy="39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892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Évaluation de la charge mentale (Nasa </a:t>
            </a:r>
            <a:r>
              <a:rPr lang="fr-FR" sz="2400" b="1" dirty="0" err="1">
                <a:latin typeface="Arial" pitchFamily="34" charset="0"/>
                <a:cs typeface="Arial" pitchFamily="34" charset="0"/>
              </a:rPr>
              <a:t>Tlx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)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Résultats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2201866"/>
            <a:ext cx="5735607" cy="39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9268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Effet significatif en faveur du système de recherche par transparence. </a:t>
            </a:r>
          </a:p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Nombre de pages consultées pour chaque groupe est statistiquement plus élevé.</a:t>
            </a:r>
          </a:p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Ce système permet de réduire le temps de recherche d’information et le nombre de consultation de la consigne.</a:t>
            </a:r>
          </a:p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 Avantage d’être moins couteux d’un point de vue cognitif.</a:t>
            </a:r>
          </a:p>
          <a:p>
            <a:pPr algn="just"/>
            <a:r>
              <a:rPr lang="fr-FR" dirty="0">
                <a:latin typeface="Arial" pitchFamily="34" charset="0"/>
                <a:cs typeface="Arial" pitchFamily="34" charset="0"/>
              </a:rPr>
              <a:t>3</a:t>
            </a:r>
            <a:r>
              <a:rPr lang="fr-FR" baseline="30000" dirty="0">
                <a:latin typeface="Arial" pitchFamily="34" charset="0"/>
                <a:cs typeface="Arial" pitchFamily="34" charset="0"/>
              </a:rPr>
              <a:t>ème</a:t>
            </a:r>
            <a:r>
              <a:rPr lang="fr-FR" dirty="0">
                <a:latin typeface="Arial" pitchFamily="34" charset="0"/>
                <a:cs typeface="Arial" pitchFamily="34" charset="0"/>
              </a:rPr>
              <a:t> modalité </a:t>
            </a:r>
            <a:r>
              <a:rPr lang="fr-FR">
                <a:latin typeface="Arial" pitchFamily="34" charset="0"/>
                <a:cs typeface="Arial" pitchFamily="34" charset="0"/>
              </a:rPr>
              <a:t>+ mesures mouvements </a:t>
            </a:r>
            <a:r>
              <a:rPr lang="fr-FR" dirty="0">
                <a:latin typeface="Arial" pitchFamily="34" charset="0"/>
                <a:cs typeface="Arial" pitchFamily="34" charset="0"/>
              </a:rPr>
              <a:t>oculaires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Conclusion et perspectives</a:t>
            </a:r>
          </a:p>
        </p:txBody>
      </p:sp>
    </p:spTree>
    <p:extLst>
      <p:ext uri="{BB962C8B-B14F-4D97-AF65-F5344CB8AC3E}">
        <p14:creationId xmlns:p14="http://schemas.microsoft.com/office/powerpoint/2010/main" val="2870923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fr-FR" sz="3200" b="1" dirty="0">
              <a:latin typeface="Arial" pitchFamily="34" charset="0"/>
              <a:cs typeface="Arial" pitchFamily="34" charset="0"/>
            </a:endParaRPr>
          </a:p>
          <a:p>
            <a:pPr marL="109728" indent="0" algn="ctr">
              <a:buNone/>
            </a:pPr>
            <a:endParaRPr lang="fr-FR" sz="3200" b="1" dirty="0">
              <a:latin typeface="Arial" pitchFamily="34" charset="0"/>
              <a:cs typeface="Arial" pitchFamily="34" charset="0"/>
            </a:endParaRPr>
          </a:p>
          <a:p>
            <a:pPr marL="109728" indent="0" algn="ctr">
              <a:buNone/>
            </a:pPr>
            <a:endParaRPr lang="fr-FR" sz="3200" b="1" dirty="0">
              <a:latin typeface="Arial" pitchFamily="34" charset="0"/>
              <a:cs typeface="Arial" pitchFamily="34" charset="0"/>
            </a:endParaRPr>
          </a:p>
          <a:p>
            <a:pPr marL="109728" indent="0" algn="ctr">
              <a:buNone/>
            </a:pPr>
            <a:r>
              <a:rPr lang="fr-FR" sz="3200" b="1" dirty="0">
                <a:latin typeface="Arial" pitchFamily="34" charset="0"/>
                <a:cs typeface="Arial" pitchFamily="34" charset="0"/>
              </a:rPr>
              <a:t>MERCI !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3529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L’accès à l’information pertinente dans les documents numériques est de plus en plus difficile.</a:t>
            </a:r>
          </a:p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Stratégie de navigation essai / erreur.</a:t>
            </a:r>
          </a:p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Problèmes de surcharge cognitive et de désorientation.</a:t>
            </a:r>
          </a:p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Étudier les effets d’un dispositif technique innovant permettant d’alléger les mécanismes de recherche et de traitement de l’information lors de la consultation de documents numériques.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3985017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Objectif de l’étude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Les approches théoriques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Méthodologie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Les résultats</a:t>
            </a:r>
          </a:p>
          <a:p>
            <a:pPr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Conclusion et perspectives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363054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Tester un nouveau système technique facilitant la recherche d’information dans les documents numériques.</a:t>
            </a:r>
          </a:p>
          <a:p>
            <a:pPr algn="just">
              <a:buClrTx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Comparaison système habituel versus système par transparence.</a:t>
            </a:r>
          </a:p>
          <a:p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effectLst/>
                <a:latin typeface="Arial" pitchFamily="34" charset="0"/>
                <a:cs typeface="Arial" pitchFamily="34" charset="0"/>
              </a:rPr>
              <a:t>Objectif de l’étude</a:t>
            </a:r>
          </a:p>
        </p:txBody>
      </p:sp>
    </p:spTree>
    <p:extLst>
      <p:ext uri="{BB962C8B-B14F-4D97-AF65-F5344CB8AC3E}">
        <p14:creationId xmlns:p14="http://schemas.microsoft.com/office/powerpoint/2010/main" val="4291827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Système Habituel vs Système Transparent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Modalité Habituelle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fr-F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Modalité Transparente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54" y="1484784"/>
            <a:ext cx="4017338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484784"/>
            <a:ext cx="4058816" cy="38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16412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ClrTx/>
              <a:buNone/>
            </a:pPr>
            <a:r>
              <a:rPr lang="fr-FR" sz="3300" b="1" dirty="0">
                <a:latin typeface="Arial" pitchFamily="34" charset="0"/>
                <a:cs typeface="Arial" pitchFamily="34" charset="0"/>
              </a:rPr>
              <a:t>La mémoire de travail (Baddeley,1986):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fr-FR" sz="3300" dirty="0">
                <a:latin typeface="Arial" pitchFamily="34" charset="0"/>
                <a:cs typeface="Arial" pitchFamily="34" charset="0"/>
              </a:rPr>
              <a:t>« Un système aux capacités limitées qui assure la double tâche de traiter et de maintenir temporairement active l’information ».</a:t>
            </a:r>
          </a:p>
          <a:p>
            <a:pPr>
              <a:lnSpc>
                <a:spcPct val="120000"/>
              </a:lnSpc>
              <a:buClrTx/>
              <a:buFont typeface="Wingdings" pitchFamily="2" charset="2"/>
              <a:buChar char="ü"/>
            </a:pPr>
            <a:r>
              <a:rPr lang="fr-FR" sz="3300" dirty="0">
                <a:latin typeface="Arial" pitchFamily="34" charset="0"/>
                <a:cs typeface="Arial" pitchFamily="34" charset="0"/>
              </a:rPr>
              <a:t>Elle a un rôle primordial dans les activités de compréhension, d’acquisition de connaissances et de résolution de problème.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Les approches théoriques</a:t>
            </a:r>
          </a:p>
        </p:txBody>
      </p:sp>
    </p:spTree>
    <p:extLst>
      <p:ext uri="{BB962C8B-B14F-4D97-AF65-F5344CB8AC3E}">
        <p14:creationId xmlns:p14="http://schemas.microsoft.com/office/powerpoint/2010/main" val="3357530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Les approches théoriques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Font typeface="Wingdings" pitchFamily="2" charset="2"/>
              <a:buChar char="q"/>
              <a:defRPr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dirty="0">
                <a:latin typeface="Arial" pitchFamily="34" charset="0"/>
                <a:cs typeface="Arial" pitchFamily="34" charset="0"/>
              </a:rPr>
              <a:t>Modèle de Rouet et Tricot (1998)</a:t>
            </a:r>
          </a:p>
          <a:p>
            <a:pPr marL="393192" lvl="1" indent="0" eaLnBrk="1" hangingPunct="1">
              <a:buClrTx/>
              <a:buNone/>
              <a:defRPr/>
            </a:pPr>
            <a:r>
              <a:rPr lang="fr-FR" sz="2400" dirty="0">
                <a:latin typeface="Arial" pitchFamily="34" charset="0"/>
                <a:cs typeface="Arial" pitchFamily="34" charset="0"/>
              </a:rPr>
              <a:t>Le modèle montre que la tâche est complexe </a:t>
            </a:r>
            <a:endParaRPr lang="fr-FR" sz="1600" dirty="0"/>
          </a:p>
          <a:p>
            <a:pPr eaLnBrk="1" hangingPunct="1">
              <a:defRPr/>
            </a:pPr>
            <a:endParaRPr lang="fr-FR" sz="2000" dirty="0"/>
          </a:p>
          <a:p>
            <a:pPr eaLnBrk="1" hangingPunct="1">
              <a:defRPr/>
            </a:pPr>
            <a:endParaRPr lang="fr-FR" sz="2000" dirty="0"/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679447"/>
              </p:ext>
            </p:extLst>
          </p:nvPr>
        </p:nvGraphicFramePr>
        <p:xfrm>
          <a:off x="1835696" y="2708920"/>
          <a:ext cx="6185460" cy="36995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Document" r:id="rId3" imgW="5752474" imgH="3441117" progId="Word.Document.12">
                  <p:embed/>
                </p:oleObj>
              </mc:Choice>
              <mc:Fallback>
                <p:oleObj name="Document" r:id="rId3" imgW="5752474" imgH="3441117" progId="Word.Document.1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708920"/>
                        <a:ext cx="6185460" cy="36995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8758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Tx/>
              <a:buFont typeface="Wingdings" pitchFamily="2" charset="2"/>
              <a:buChar char="q"/>
            </a:pPr>
            <a:r>
              <a:rPr lang="fr-FR" sz="2000" b="1" dirty="0">
                <a:latin typeface="Arial" pitchFamily="34" charset="0"/>
                <a:cs typeface="Arial" pitchFamily="34" charset="0"/>
              </a:rPr>
              <a:t>La théorie de la charge cognitive (</a:t>
            </a:r>
            <a:r>
              <a:rPr lang="fr-FR" sz="2000" b="1" dirty="0" err="1">
                <a:latin typeface="Arial" pitchFamily="34" charset="0"/>
                <a:cs typeface="Arial" pitchFamily="34" charset="0"/>
              </a:rPr>
              <a:t>Sweller</a:t>
            </a:r>
            <a:r>
              <a:rPr lang="fr-FR" sz="2000" b="1" dirty="0">
                <a:latin typeface="Arial" pitchFamily="34" charset="0"/>
                <a:cs typeface="Arial" pitchFamily="34" charset="0"/>
              </a:rPr>
              <a:t>):</a:t>
            </a:r>
          </a:p>
          <a:p>
            <a:pPr algn="just">
              <a:buClrTx/>
              <a:buFont typeface="Wingdings" pitchFamily="2" charset="2"/>
              <a:buChar char="q"/>
            </a:pPr>
            <a:endParaRPr lang="fr-FR" sz="2000" b="1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  <a:buFont typeface="Arial" pitchFamily="34" charset="0"/>
              <a:buChar char="►"/>
            </a:pPr>
            <a:r>
              <a:rPr lang="fr-FR" sz="2000" i="1" u="sng" dirty="0">
                <a:latin typeface="Arial" pitchFamily="34" charset="0"/>
                <a:cs typeface="Arial" pitchFamily="34" charset="0"/>
              </a:rPr>
              <a:t>La charge intrinsèque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: quantité d’éléments à traiter simultanément.</a:t>
            </a:r>
          </a:p>
          <a:p>
            <a:pPr algn="just">
              <a:buClrTx/>
              <a:buFont typeface="Arial" pitchFamily="34" charset="0"/>
              <a:buChar char="►"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  <a:buFont typeface="Arial" pitchFamily="34" charset="0"/>
              <a:buChar char="►"/>
            </a:pPr>
            <a:r>
              <a:rPr lang="fr-FR" sz="2000" i="1" u="sng" dirty="0">
                <a:latin typeface="Arial" pitchFamily="34" charset="0"/>
                <a:cs typeface="Arial" pitchFamily="34" charset="0"/>
              </a:rPr>
              <a:t>La charge extrinsèque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: manière de présenter les informations.</a:t>
            </a:r>
          </a:p>
          <a:p>
            <a:pPr marL="109728" indent="0" algn="just">
              <a:buClrTx/>
              <a:buNone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  <a:buFont typeface="Arial" pitchFamily="34" charset="0"/>
              <a:buChar char="►"/>
            </a:pPr>
            <a:r>
              <a:rPr lang="fr-FR" sz="2000" i="1" u="sng" dirty="0">
                <a:latin typeface="Arial" pitchFamily="34" charset="0"/>
                <a:cs typeface="Arial" pitchFamily="34" charset="0"/>
              </a:rPr>
              <a:t>La charge utile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: charge pertinente car elle contribue à favoriser un apprentissage.</a:t>
            </a:r>
          </a:p>
          <a:p>
            <a:pPr algn="just">
              <a:buClrTx/>
              <a:buFont typeface="Arial" pitchFamily="34" charset="0"/>
              <a:buChar char="►"/>
            </a:pPr>
            <a:endParaRPr lang="fr-FR" sz="2000" dirty="0">
              <a:latin typeface="Arial" pitchFamily="34" charset="0"/>
              <a:cs typeface="Arial" pitchFamily="34" charset="0"/>
            </a:endParaRPr>
          </a:p>
          <a:p>
            <a:pPr algn="just">
              <a:buClrTx/>
              <a:buFont typeface="Arial" pitchFamily="34" charset="0"/>
              <a:buChar char="►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Diminuer la charge extrinsèque liée au mode de recherche habituel et augmenter la charge « utile » grâce au nouveau système par transparence.</a:t>
            </a:r>
          </a:p>
          <a:p>
            <a:pPr marL="365760" lvl="2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lang="fr-FR" sz="2000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Les approches théoriques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820787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Arial" pitchFamily="34" charset="0"/>
                <a:cs typeface="Arial" pitchFamily="34" charset="0"/>
              </a:rPr>
              <a:t>Méthodologie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Tx/>
              <a:buFont typeface="Wingdings" pitchFamily="2" charset="2"/>
              <a:buChar char="q"/>
            </a:pPr>
            <a:r>
              <a:rPr lang="fr-FR" sz="2400" b="1" dirty="0">
                <a:latin typeface="Arial" pitchFamily="34" charset="0"/>
                <a:cs typeface="Arial" pitchFamily="34" charset="0"/>
              </a:rPr>
              <a:t>Population expérimentale :</a:t>
            </a:r>
          </a:p>
          <a:p>
            <a:pPr eaLnBrk="1" hangingPunct="1">
              <a:buClrTx/>
              <a:buFont typeface="Wingdings" pitchFamily="2" charset="2"/>
              <a:buChar char="ü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26 étudiants IUT(Bac+1) âge moyen 20 ans</a:t>
            </a:r>
          </a:p>
          <a:p>
            <a:pPr eaLnBrk="1" hangingPunct="1">
              <a:buClrTx/>
              <a:buFont typeface="Wingdings" pitchFamily="2" charset="2"/>
              <a:buChar char="ü"/>
            </a:pPr>
            <a:r>
              <a:rPr lang="fr-FR" sz="2000" dirty="0">
                <a:latin typeface="Arial" pitchFamily="34" charset="0"/>
                <a:cs typeface="Arial" pitchFamily="34" charset="0"/>
              </a:rPr>
              <a:t>10 personnes retraités âge moyen 73 ans</a:t>
            </a:r>
            <a:endParaRPr lang="fr-FR" sz="2000" dirty="0"/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358407"/>
              </p:ext>
            </p:extLst>
          </p:nvPr>
        </p:nvGraphicFramePr>
        <p:xfrm>
          <a:off x="2335213" y="3067050"/>
          <a:ext cx="6794500" cy="270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Document" r:id="rId4" imgW="6047971" imgH="2411010" progId="Word.Document.12">
                  <p:embed/>
                </p:oleObj>
              </mc:Choice>
              <mc:Fallback>
                <p:oleObj name="Document" r:id="rId4" imgW="6047971" imgH="2411010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5213" y="3067050"/>
                        <a:ext cx="6794500" cy="270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4353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565</TotalTime>
  <Words>622</Words>
  <Application>Microsoft Office PowerPoint</Application>
  <PresentationFormat>Affichage à l'écran (4:3)</PresentationFormat>
  <Paragraphs>91</Paragraphs>
  <Slides>19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9" baseType="lpstr">
      <vt:lpstr>Arial</vt:lpstr>
      <vt:lpstr>Calibri</vt:lpstr>
      <vt:lpstr>CrimsonText-Bold</vt:lpstr>
      <vt:lpstr>Lucida Sans Unicode</vt:lpstr>
      <vt:lpstr>Verdana</vt:lpstr>
      <vt:lpstr>Wingdings</vt:lpstr>
      <vt:lpstr>Wingdings 2</vt:lpstr>
      <vt:lpstr>Wingdings 3</vt:lpstr>
      <vt:lpstr>Rotonde</vt:lpstr>
      <vt:lpstr>Document</vt:lpstr>
      <vt:lpstr>       Comparaison de deux systèmes de recherche d’information : le système traditionnel page à page et le système de recherche en profondeur par transparence. </vt:lpstr>
      <vt:lpstr>Introduction</vt:lpstr>
      <vt:lpstr>Plan</vt:lpstr>
      <vt:lpstr>Objectif de l’étude</vt:lpstr>
      <vt:lpstr>Système Habituel vs Système Transparent</vt:lpstr>
      <vt:lpstr>Les approches théoriques</vt:lpstr>
      <vt:lpstr>Les approches théoriques</vt:lpstr>
      <vt:lpstr>Les approches théoriques</vt:lpstr>
      <vt:lpstr>Méthodologie</vt:lpstr>
      <vt:lpstr>Méthodologie</vt:lpstr>
      <vt:lpstr>Méthodologie</vt:lpstr>
      <vt:lpstr>Méthodologie </vt:lpstr>
      <vt:lpstr>Méthodologie</vt:lpstr>
      <vt:lpstr> Résultats</vt:lpstr>
      <vt:lpstr>Résultats</vt:lpstr>
      <vt:lpstr>Résultats</vt:lpstr>
      <vt:lpstr>Résultats </vt:lpstr>
      <vt:lpstr>Conclusion et perspectives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Recherche d’information dans les documents numériques : vers une variation des modalités d’exécution procédurale</dc:title>
  <dc:creator>mohamed</dc:creator>
  <cp:lastModifiedBy>mohamed Djouani</cp:lastModifiedBy>
  <cp:revision>91</cp:revision>
  <dcterms:created xsi:type="dcterms:W3CDTF">2011-03-01T07:50:48Z</dcterms:created>
  <dcterms:modified xsi:type="dcterms:W3CDTF">2020-06-30T07:45:33Z</dcterms:modified>
</cp:coreProperties>
</file>