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9"/>
  </p:notesMasterIdLst>
  <p:sldIdLst>
    <p:sldId id="256" r:id="rId2"/>
    <p:sldId id="257" r:id="rId3"/>
    <p:sldId id="261" r:id="rId4"/>
    <p:sldId id="281" r:id="rId5"/>
    <p:sldId id="258" r:id="rId6"/>
    <p:sldId id="260" r:id="rId7"/>
    <p:sldId id="284" r:id="rId8"/>
    <p:sldId id="274" r:id="rId9"/>
    <p:sldId id="265" r:id="rId10"/>
    <p:sldId id="283" r:id="rId11"/>
    <p:sldId id="268" r:id="rId12"/>
    <p:sldId id="267" r:id="rId13"/>
    <p:sldId id="266" r:id="rId14"/>
    <p:sldId id="282" r:id="rId15"/>
    <p:sldId id="277" r:id="rId16"/>
    <p:sldId id="270" r:id="rId17"/>
    <p:sldId id="285"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84516"/>
    <a:srgbClr val="29D3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52738" autoAdjust="0"/>
  </p:normalViewPr>
  <p:slideViewPr>
    <p:cSldViewPr>
      <p:cViewPr>
        <p:scale>
          <a:sx n="90" d="100"/>
          <a:sy n="90" d="100"/>
        </p:scale>
        <p:origin x="-560" y="820"/>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ebas\Documents\info-com\article%20CM\Copie%20de%20Questionnaire%20maladie%202.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sebas\Documents\info-com\article%20CM\Copie%20de%20Questionnaire%20maladie%20Q3.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ebas\Documents\info-com\que%20faire%20pour%20&#233;viter%20d'avoir%20le%20cancer\TABLEAU%201eS%20GENR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ebas\Documents\info-com\que%20faire%20pour%20&#233;viter%20d'avoir%20le%20cancer\TABLEAU%201eS%20GENR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ebas\Documents\info-com\que%20faire%20pour%20&#233;viter%20d'avoir%20le%20cancer\TABLEAU%204e%20GENR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ebas\Documents\info-com\que%20faire%20pour%20&#233;viter%20d'avoir%20le%20cancer\TABLEAU%20MASTERS%20GEN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b="1"/>
            </a:pPr>
            <a:r>
              <a:rPr lang="fr-FR" sz="2400" b="1" dirty="0" smtClean="0">
                <a:latin typeface="+mj-lt"/>
              </a:rPr>
              <a:t>Les</a:t>
            </a:r>
            <a:r>
              <a:rPr lang="fr-FR" sz="2400" b="1" baseline="0" dirty="0" smtClean="0">
                <a:latin typeface="+mj-lt"/>
              </a:rPr>
              <a:t> mal</a:t>
            </a:r>
            <a:r>
              <a:rPr lang="fr-FR" sz="2400" b="1" dirty="0" smtClean="0">
                <a:latin typeface="+mj-lt"/>
              </a:rPr>
              <a:t>adies qui viennent à l’esprit de l’élève</a:t>
            </a:r>
            <a:endParaRPr lang="fr-FR" sz="2400" b="1" dirty="0">
              <a:latin typeface="+mj-lt"/>
            </a:endParaRPr>
          </a:p>
        </c:rich>
      </c:tx>
      <c:layout>
        <c:manualLayout>
          <c:xMode val="edge"/>
          <c:yMode val="edge"/>
          <c:x val="0.13236678748489775"/>
          <c:y val="2.3780949099840871E-2"/>
        </c:manualLayout>
      </c:layout>
      <c:overlay val="0"/>
    </c:title>
    <c:autoTitleDeleted val="0"/>
    <c:plotArea>
      <c:layout>
        <c:manualLayout>
          <c:layoutTarget val="inner"/>
          <c:xMode val="edge"/>
          <c:yMode val="edge"/>
          <c:x val="0.10347982996690634"/>
          <c:y val="0.13512268732076066"/>
          <c:w val="0.78387248613790828"/>
          <c:h val="0.60055430796782161"/>
        </c:manualLayout>
      </c:layout>
      <c:barChart>
        <c:barDir val="col"/>
        <c:grouping val="clustered"/>
        <c:varyColors val="0"/>
        <c:ser>
          <c:idx val="0"/>
          <c:order val="0"/>
          <c:tx>
            <c:strRef>
              <c:f>'Graph 2'!$E$1</c:f>
              <c:strCache>
                <c:ptCount val="1"/>
                <c:pt idx="0">
                  <c:v>Year 6 pupils</c:v>
                </c:pt>
              </c:strCache>
            </c:strRef>
          </c:tx>
          <c:spPr>
            <a:solidFill>
              <a:schemeClr val="tx1"/>
            </a:solidFill>
            <a:ln w="25400">
              <a:solidFill>
                <a:schemeClr val="tx1"/>
              </a:solidFill>
            </a:ln>
          </c:spPr>
          <c:invertIfNegative val="0"/>
          <c:cat>
            <c:strRef>
              <c:f>'Graph 2'!$A$2:$A$9</c:f>
              <c:strCache>
                <c:ptCount val="8"/>
                <c:pt idx="0">
                  <c:v>Cancer</c:v>
                </c:pt>
                <c:pt idx="1">
                  <c:v>Ebola</c:v>
                </c:pt>
                <c:pt idx="2">
                  <c:v>Rabies</c:v>
                </c:pt>
                <c:pt idx="3">
                  <c:v>Tuberculosis</c:v>
                </c:pt>
                <c:pt idx="4">
                  <c:v>Gastro-enteritis</c:v>
                </c:pt>
                <c:pt idx="5">
                  <c:v>Flu</c:v>
                </c:pt>
                <c:pt idx="6">
                  <c:v>Appendicitis</c:v>
                </c:pt>
                <c:pt idx="7">
                  <c:v>AIDS</c:v>
                </c:pt>
              </c:strCache>
            </c:strRef>
          </c:cat>
          <c:val>
            <c:numRef>
              <c:f>'Graph 2'!$E$2:$E$9</c:f>
              <c:numCache>
                <c:formatCode>General</c:formatCode>
                <c:ptCount val="8"/>
                <c:pt idx="0">
                  <c:v>73</c:v>
                </c:pt>
                <c:pt idx="1">
                  <c:v>31</c:v>
                </c:pt>
                <c:pt idx="2">
                  <c:v>19</c:v>
                </c:pt>
                <c:pt idx="3">
                  <c:v>16</c:v>
                </c:pt>
                <c:pt idx="4">
                  <c:v>33</c:v>
                </c:pt>
                <c:pt idx="5">
                  <c:v>35</c:v>
                </c:pt>
                <c:pt idx="6">
                  <c:v>13</c:v>
                </c:pt>
                <c:pt idx="7">
                  <c:v>32</c:v>
                </c:pt>
              </c:numCache>
            </c:numRef>
          </c:val>
        </c:ser>
        <c:dLbls>
          <c:showLegendKey val="0"/>
          <c:showVal val="0"/>
          <c:showCatName val="0"/>
          <c:showSerName val="0"/>
          <c:showPercent val="0"/>
          <c:showBubbleSize val="0"/>
        </c:dLbls>
        <c:gapWidth val="150"/>
        <c:axId val="139268864"/>
        <c:axId val="139270784"/>
      </c:barChart>
      <c:catAx>
        <c:axId val="139268864"/>
        <c:scaling>
          <c:orientation val="minMax"/>
        </c:scaling>
        <c:delete val="0"/>
        <c:axPos val="b"/>
        <c:title>
          <c:tx>
            <c:rich>
              <a:bodyPr/>
              <a:lstStyle/>
              <a:p>
                <a:pPr>
                  <a:defRPr sz="1400" b="1"/>
                </a:pPr>
                <a:r>
                  <a:rPr lang="fr-FR" sz="1400" b="1" dirty="0" smtClean="0"/>
                  <a:t>Maladies</a:t>
                </a:r>
                <a:endParaRPr lang="fr-FR" sz="1400" b="1" dirty="0"/>
              </a:p>
            </c:rich>
          </c:tx>
          <c:layout>
            <c:manualLayout>
              <c:xMode val="edge"/>
              <c:yMode val="edge"/>
              <c:x val="0.43886544645495484"/>
              <c:y val="0.96203227304168204"/>
            </c:manualLayout>
          </c:layout>
          <c:overlay val="0"/>
        </c:title>
        <c:numFmt formatCode="General" sourceLinked="1"/>
        <c:majorTickMark val="out"/>
        <c:minorTickMark val="none"/>
        <c:tickLblPos val="nextTo"/>
        <c:spPr>
          <a:ln w="3175">
            <a:solidFill>
              <a:srgbClr val="808080"/>
            </a:solidFill>
            <a:prstDash val="solid"/>
          </a:ln>
        </c:spPr>
        <c:txPr>
          <a:bodyPr rot="-2880000" vert="horz"/>
          <a:lstStyle/>
          <a:p>
            <a:pPr>
              <a:defRPr sz="1200" b="0" i="0" u="none" strike="noStrike" baseline="0">
                <a:solidFill>
                  <a:srgbClr val="333333"/>
                </a:solidFill>
                <a:latin typeface="Calibri"/>
                <a:ea typeface="Calibri"/>
                <a:cs typeface="Calibri"/>
              </a:defRPr>
            </a:pPr>
            <a:endParaRPr lang="fr-FR"/>
          </a:p>
        </c:txPr>
        <c:crossAx val="139270784"/>
        <c:crosses val="autoZero"/>
        <c:auto val="1"/>
        <c:lblAlgn val="ctr"/>
        <c:lblOffset val="100"/>
        <c:noMultiLvlLbl val="0"/>
      </c:catAx>
      <c:valAx>
        <c:axId val="139270784"/>
        <c:scaling>
          <c:orientation val="minMax"/>
        </c:scaling>
        <c:delete val="0"/>
        <c:axPos val="l"/>
        <c:majorGridlines>
          <c:spPr>
            <a:ln w="3175">
              <a:solidFill>
                <a:srgbClr val="808080"/>
              </a:solidFill>
              <a:prstDash val="solid"/>
            </a:ln>
          </c:spPr>
        </c:majorGridlines>
        <c:title>
          <c:tx>
            <c:rich>
              <a:bodyPr/>
              <a:lstStyle/>
              <a:p>
                <a:pPr>
                  <a:defRPr sz="1400" b="1"/>
                </a:pPr>
                <a:r>
                  <a:rPr lang="fr-FR" sz="1400" b="1" dirty="0" smtClean="0"/>
                  <a:t>Nombre d’</a:t>
                </a:r>
                <a:r>
                  <a:rPr lang="fr-FR" sz="1400" b="1" dirty="0" err="1" smtClean="0"/>
                  <a:t>occurences</a:t>
                </a:r>
                <a:endParaRPr lang="fr-FR" sz="1400" b="1" dirty="0"/>
              </a:p>
            </c:rich>
          </c:tx>
          <c:layout>
            <c:manualLayout>
              <c:xMode val="edge"/>
              <c:yMode val="edge"/>
              <c:x val="1.4811910100641392E-2"/>
              <c:y val="0.31084624349754125"/>
            </c:manualLayout>
          </c:layout>
          <c:overlay val="0"/>
        </c:title>
        <c:numFmt formatCode="General" sourceLinked="1"/>
        <c:majorTickMark val="out"/>
        <c:minorTickMark val="none"/>
        <c:tickLblPos val="nextTo"/>
        <c:spPr>
          <a:ln w="3175">
            <a:solidFill>
              <a:srgbClr val="808080"/>
            </a:solidFill>
            <a:prstDash val="solid"/>
          </a:ln>
        </c:spPr>
        <c:txPr>
          <a:bodyPr rot="0" vert="horz"/>
          <a:lstStyle/>
          <a:p>
            <a:pPr>
              <a:defRPr sz="1200" b="0" i="0" u="none" strike="noStrike" baseline="0">
                <a:solidFill>
                  <a:srgbClr val="333333"/>
                </a:solidFill>
                <a:latin typeface="Calibri"/>
                <a:ea typeface="Calibri"/>
                <a:cs typeface="Calibri"/>
              </a:defRPr>
            </a:pPr>
            <a:endParaRPr lang="fr-FR"/>
          </a:p>
        </c:txPr>
        <c:crossAx val="139268864"/>
        <c:crosses val="autoZero"/>
        <c:crossBetween val="between"/>
      </c:valAx>
      <c:spPr>
        <a:no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333333"/>
          </a:solidFill>
          <a:latin typeface="Calibri"/>
          <a:ea typeface="Calibri"/>
          <a:cs typeface="Calibri"/>
        </a:defRPr>
      </a:pPr>
      <a:endParaRPr lang="fr-F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latin typeface="Calibri" panose="020F0502020204030204" pitchFamily="34" charset="0"/>
                <a:cs typeface="Calibri" panose="020F0502020204030204" pitchFamily="34" charset="0"/>
              </a:defRPr>
            </a:pPr>
            <a:r>
              <a:rPr lang="fr-FR" sz="2400" b="1" dirty="0" smtClean="0">
                <a:latin typeface="+mj-lt"/>
                <a:cs typeface="Calibri" panose="020F0502020204030204" pitchFamily="34" charset="0"/>
              </a:rPr>
              <a:t>Les</a:t>
            </a:r>
            <a:r>
              <a:rPr lang="fr-FR" sz="2400" b="1" baseline="0" dirty="0" smtClean="0">
                <a:latin typeface="+mj-lt"/>
                <a:cs typeface="Calibri" panose="020F0502020204030204" pitchFamily="34" charset="0"/>
              </a:rPr>
              <a:t> maladies dont on peut mourir</a:t>
            </a:r>
            <a:endParaRPr lang="fr-FR" sz="2400" b="1" dirty="0">
              <a:latin typeface="+mj-lt"/>
              <a:cs typeface="Calibri" panose="020F0502020204030204" pitchFamily="34" charset="0"/>
            </a:endParaRPr>
          </a:p>
        </c:rich>
      </c:tx>
      <c:layout>
        <c:manualLayout>
          <c:xMode val="edge"/>
          <c:yMode val="edge"/>
          <c:x val="0.16990518078636421"/>
          <c:y val="2.8653589479403354E-2"/>
        </c:manualLayout>
      </c:layout>
      <c:overlay val="0"/>
      <c:spPr>
        <a:noFill/>
      </c:spPr>
    </c:title>
    <c:autoTitleDeleted val="0"/>
    <c:plotArea>
      <c:layout>
        <c:manualLayout>
          <c:layoutTarget val="inner"/>
          <c:xMode val="edge"/>
          <c:yMode val="edge"/>
          <c:x val="0.15398975863311204"/>
          <c:y val="0.16700877933142921"/>
          <c:w val="0.6887377931022225"/>
          <c:h val="0.58966442622260573"/>
        </c:manualLayout>
      </c:layout>
      <c:barChart>
        <c:barDir val="col"/>
        <c:grouping val="clustered"/>
        <c:varyColors val="0"/>
        <c:ser>
          <c:idx val="0"/>
          <c:order val="0"/>
          <c:tx>
            <c:strRef>
              <c:f>'Graph 2'!$E$16</c:f>
              <c:strCache>
                <c:ptCount val="1"/>
                <c:pt idx="0">
                  <c:v>Year 6 pupils</c:v>
                </c:pt>
              </c:strCache>
            </c:strRef>
          </c:tx>
          <c:spPr>
            <a:solidFill>
              <a:schemeClr val="tx1"/>
            </a:solidFill>
          </c:spPr>
          <c:invertIfNegative val="0"/>
          <c:cat>
            <c:strRef>
              <c:f>'Graph 2'!$A$17:$A$26</c:f>
              <c:strCache>
                <c:ptCount val="10"/>
                <c:pt idx="0">
                  <c:v>Cancer</c:v>
                </c:pt>
                <c:pt idx="1">
                  <c:v>Ebola</c:v>
                </c:pt>
                <c:pt idx="2">
                  <c:v>AIDS</c:v>
                </c:pt>
                <c:pt idx="3">
                  <c:v>Rabies</c:v>
                </c:pt>
                <c:pt idx="4">
                  <c:v>Tuberculosis</c:v>
                </c:pt>
                <c:pt idx="5">
                  <c:v>Appendicitis</c:v>
                </c:pt>
                <c:pt idx="6">
                  <c:v>Diabetes</c:v>
                </c:pt>
                <c:pt idx="7">
                  <c:v>Plague</c:v>
                </c:pt>
                <c:pt idx="8">
                  <c:v>Flu</c:v>
                </c:pt>
                <c:pt idx="9">
                  <c:v>No answer</c:v>
                </c:pt>
              </c:strCache>
            </c:strRef>
          </c:cat>
          <c:val>
            <c:numRef>
              <c:f>'Graph 2'!$E$17:$E$26</c:f>
              <c:numCache>
                <c:formatCode>General</c:formatCode>
                <c:ptCount val="10"/>
                <c:pt idx="0">
                  <c:v>57</c:v>
                </c:pt>
                <c:pt idx="1">
                  <c:v>29</c:v>
                </c:pt>
                <c:pt idx="2">
                  <c:v>27</c:v>
                </c:pt>
                <c:pt idx="3">
                  <c:v>8</c:v>
                </c:pt>
                <c:pt idx="4">
                  <c:v>9</c:v>
                </c:pt>
                <c:pt idx="5">
                  <c:v>6</c:v>
                </c:pt>
                <c:pt idx="6">
                  <c:v>2</c:v>
                </c:pt>
                <c:pt idx="7">
                  <c:v>5</c:v>
                </c:pt>
                <c:pt idx="8">
                  <c:v>5</c:v>
                </c:pt>
                <c:pt idx="9">
                  <c:v>2</c:v>
                </c:pt>
              </c:numCache>
            </c:numRef>
          </c:val>
        </c:ser>
        <c:dLbls>
          <c:showLegendKey val="0"/>
          <c:showVal val="0"/>
          <c:showCatName val="0"/>
          <c:showSerName val="0"/>
          <c:showPercent val="0"/>
          <c:showBubbleSize val="0"/>
        </c:dLbls>
        <c:gapWidth val="150"/>
        <c:axId val="139406336"/>
        <c:axId val="139428992"/>
      </c:barChart>
      <c:catAx>
        <c:axId val="139406336"/>
        <c:scaling>
          <c:orientation val="minMax"/>
        </c:scaling>
        <c:delete val="0"/>
        <c:axPos val="b"/>
        <c:title>
          <c:tx>
            <c:rich>
              <a:bodyPr/>
              <a:lstStyle/>
              <a:p>
                <a:pPr>
                  <a:defRPr sz="1400">
                    <a:latin typeface="Calibri" panose="020F0502020204030204" pitchFamily="34" charset="0"/>
                    <a:cs typeface="Calibri" panose="020F0502020204030204" pitchFamily="34" charset="0"/>
                  </a:defRPr>
                </a:pPr>
                <a:r>
                  <a:rPr lang="fr-FR" sz="1400" dirty="0" smtClean="0">
                    <a:latin typeface="Calibri" panose="020F0502020204030204" pitchFamily="34" charset="0"/>
                    <a:cs typeface="Calibri" panose="020F0502020204030204" pitchFamily="34" charset="0"/>
                  </a:rPr>
                  <a:t>Maladies</a:t>
                </a:r>
                <a:endParaRPr lang="fr-FR" sz="1400" dirty="0">
                  <a:latin typeface="Calibri" panose="020F0502020204030204" pitchFamily="34" charset="0"/>
                  <a:cs typeface="Calibri" panose="020F0502020204030204" pitchFamily="34" charset="0"/>
                </a:endParaRPr>
              </a:p>
            </c:rich>
          </c:tx>
          <c:layout>
            <c:manualLayout>
              <c:xMode val="edge"/>
              <c:yMode val="edge"/>
              <c:x val="0.44960360951120293"/>
              <c:y val="0.92366599280659722"/>
            </c:manualLayout>
          </c:layout>
          <c:overlay val="0"/>
        </c:title>
        <c:numFmt formatCode="General" sourceLinked="1"/>
        <c:majorTickMark val="out"/>
        <c:minorTickMark val="none"/>
        <c:tickLblPos val="nextTo"/>
        <c:txPr>
          <a:bodyPr/>
          <a:lstStyle/>
          <a:p>
            <a:pPr>
              <a:defRPr sz="1200">
                <a:latin typeface="Calibri" panose="020F0502020204030204" pitchFamily="34" charset="0"/>
                <a:cs typeface="Calibri" panose="020F0502020204030204" pitchFamily="34" charset="0"/>
              </a:defRPr>
            </a:pPr>
            <a:endParaRPr lang="fr-FR"/>
          </a:p>
        </c:txPr>
        <c:crossAx val="139428992"/>
        <c:crosses val="autoZero"/>
        <c:auto val="1"/>
        <c:lblAlgn val="ctr"/>
        <c:lblOffset val="100"/>
        <c:noMultiLvlLbl val="0"/>
      </c:catAx>
      <c:valAx>
        <c:axId val="139428992"/>
        <c:scaling>
          <c:orientation val="minMax"/>
        </c:scaling>
        <c:delete val="0"/>
        <c:axPos val="l"/>
        <c:majorGridlines/>
        <c:title>
          <c:tx>
            <c:rich>
              <a:bodyPr/>
              <a:lstStyle/>
              <a:p>
                <a:pPr>
                  <a:defRPr sz="1400">
                    <a:latin typeface="Calibri" panose="020F0502020204030204" pitchFamily="34" charset="0"/>
                    <a:cs typeface="Calibri" panose="020F0502020204030204" pitchFamily="34" charset="0"/>
                  </a:defRPr>
                </a:pPr>
                <a:r>
                  <a:rPr lang="fr-FR" sz="1400" dirty="0" smtClean="0">
                    <a:latin typeface="Calibri" panose="020F0502020204030204" pitchFamily="34" charset="0"/>
                    <a:cs typeface="Calibri" panose="020F0502020204030204" pitchFamily="34" charset="0"/>
                  </a:rPr>
                  <a:t>Nombre d’</a:t>
                </a:r>
                <a:r>
                  <a:rPr lang="fr-FR" sz="1400" dirty="0" err="1" smtClean="0">
                    <a:latin typeface="Calibri" panose="020F0502020204030204" pitchFamily="34" charset="0"/>
                    <a:cs typeface="Calibri" panose="020F0502020204030204" pitchFamily="34" charset="0"/>
                  </a:rPr>
                  <a:t>occurences</a:t>
                </a:r>
                <a:endParaRPr lang="fr-FR" sz="1400" dirty="0" smtClean="0">
                  <a:latin typeface="Calibri" panose="020F0502020204030204" pitchFamily="34" charset="0"/>
                  <a:cs typeface="Calibri" panose="020F0502020204030204" pitchFamily="34" charset="0"/>
                </a:endParaRPr>
              </a:p>
            </c:rich>
          </c:tx>
          <c:layout>
            <c:manualLayout>
              <c:xMode val="edge"/>
              <c:yMode val="edge"/>
              <c:x val="3.9532720231706085E-2"/>
              <c:y val="0.33138179731849116"/>
            </c:manualLayout>
          </c:layout>
          <c:overlay val="0"/>
        </c:title>
        <c:numFmt formatCode="General" sourceLinked="1"/>
        <c:majorTickMark val="out"/>
        <c:minorTickMark val="none"/>
        <c:tickLblPos val="nextTo"/>
        <c:txPr>
          <a:bodyPr/>
          <a:lstStyle/>
          <a:p>
            <a:pPr>
              <a:defRPr sz="1200"/>
            </a:pPr>
            <a:endParaRPr lang="fr-FR"/>
          </a:p>
        </c:txPr>
        <c:crossAx val="139406336"/>
        <c:crosses val="autoZero"/>
        <c:crossBetween val="between"/>
      </c:valAx>
    </c:plotArea>
    <c:plotVisOnly val="1"/>
    <c:dispBlanksAs val="gap"/>
    <c:showDLblsOverMax val="0"/>
  </c:chart>
  <c:spPr>
    <a:solidFill>
      <a:schemeClr val="bg1"/>
    </a:solidFill>
    <a:ln>
      <a:solidFill>
        <a:schemeClr val="tx1"/>
      </a:solid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"what can be done to avoid cancer" for year</a:t>
            </a:r>
            <a:r>
              <a:rPr lang="fr-FR" baseline="0"/>
              <a:t> 12 students</a:t>
            </a:r>
            <a:endParaRPr lang="fr-FR"/>
          </a:p>
        </c:rich>
      </c:tx>
      <c:layout/>
      <c:overlay val="0"/>
      <c:spPr>
        <a:noFill/>
        <a:ln>
          <a:noFill/>
        </a:ln>
        <a:effectLst/>
      </c:spPr>
    </c:title>
    <c:autoTitleDeleted val="0"/>
    <c:plotArea>
      <c:layout>
        <c:manualLayout>
          <c:layoutTarget val="inner"/>
          <c:xMode val="edge"/>
          <c:yMode val="edge"/>
          <c:x val="0.23291363975320062"/>
          <c:y val="0.1639977770146761"/>
          <c:w val="0.53417272049359887"/>
          <c:h val="0.600918017691417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
          <c:y val="0.75808489896132969"/>
          <c:w val="1"/>
          <c:h val="0.2205869387117622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showDLblsOverMax val="0"/>
  </c:chart>
  <c:spPr>
    <a:noFill/>
    <a:ln>
      <a:noFill/>
    </a:ln>
    <a:effectLst/>
  </c:spPr>
  <c:txPr>
    <a:bodyPr/>
    <a:lstStyle/>
    <a:p>
      <a:pPr>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fr-FR" sz="2000" b="1" dirty="0" smtClean="0">
                <a:solidFill>
                  <a:schemeClr val="tx1"/>
                </a:solidFill>
              </a:rPr>
              <a:t>Niveau 1 ère</a:t>
            </a:r>
            <a:endParaRPr lang="fr-FR" sz="2000" b="1" dirty="0">
              <a:solidFill>
                <a:schemeClr val="tx1"/>
              </a:solidFill>
            </a:endParaRPr>
          </a:p>
        </c:rich>
      </c:tx>
      <c:layout>
        <c:manualLayout>
          <c:xMode val="edge"/>
          <c:yMode val="edge"/>
          <c:x val="0.27674471692916008"/>
          <c:y val="8.0811106021634188E-2"/>
        </c:manualLayout>
      </c:layout>
      <c:overlay val="0"/>
      <c:spPr>
        <a:noFill/>
        <a:ln>
          <a:noFill/>
        </a:ln>
        <a:effectLst/>
      </c:spPr>
    </c:title>
    <c:autoTitleDeleted val="0"/>
    <c:plotArea>
      <c:layout>
        <c:manualLayout>
          <c:layoutTarget val="inner"/>
          <c:xMode val="edge"/>
          <c:yMode val="edge"/>
          <c:x val="0.10156445892554747"/>
          <c:y val="0.21231480036666608"/>
          <c:w val="0.725206659773589"/>
          <c:h val="0.70231202148472593"/>
        </c:manualLayout>
      </c:layout>
      <c:pieChart>
        <c:varyColors val="1"/>
        <c:ser>
          <c:idx val="0"/>
          <c:order val="0"/>
          <c:dPt>
            <c:idx val="0"/>
            <c:bubble3D val="0"/>
            <c:spPr>
              <a:solidFill>
                <a:srgbClr val="92D050"/>
              </a:solidFill>
              <a:ln w="19050">
                <a:solidFill>
                  <a:schemeClr val="lt1"/>
                </a:solidFill>
              </a:ln>
              <a:effectLst/>
            </c:spPr>
          </c:dPt>
          <c:dPt>
            <c:idx val="1"/>
            <c:bubble3D val="0"/>
            <c:spPr>
              <a:solidFill>
                <a:srgbClr val="00B050"/>
              </a:solidFill>
              <a:ln w="19050">
                <a:solidFill>
                  <a:schemeClr val="lt1"/>
                </a:solidFill>
              </a:ln>
              <a:effectLst/>
            </c:spPr>
          </c:dPt>
          <c:dPt>
            <c:idx val="2"/>
            <c:bubble3D val="0"/>
            <c:spPr>
              <a:solidFill>
                <a:srgbClr val="FF0000"/>
              </a:solidFill>
              <a:ln w="19050">
                <a:solidFill>
                  <a:schemeClr val="lt1"/>
                </a:solidFill>
              </a:ln>
              <a:effectLst/>
            </c:spPr>
          </c:dPt>
          <c:dPt>
            <c:idx val="3"/>
            <c:bubble3D val="0"/>
            <c:spPr>
              <a:solidFill>
                <a:srgbClr val="00B0F0"/>
              </a:solidFill>
              <a:ln w="19050">
                <a:solidFill>
                  <a:schemeClr val="lt1"/>
                </a:solidFill>
              </a:ln>
              <a:effectLst/>
            </c:spPr>
          </c:dPt>
          <c:dPt>
            <c:idx val="4"/>
            <c:bubble3D val="0"/>
            <c:spPr>
              <a:solidFill>
                <a:srgbClr val="7030A0"/>
              </a:solidFill>
              <a:ln w="19050">
                <a:solidFill>
                  <a:schemeClr val="lt1"/>
                </a:solidFill>
              </a:ln>
              <a:effectLst/>
            </c:spPr>
          </c:dPt>
          <c:dPt>
            <c:idx val="5"/>
            <c:bubble3D val="0"/>
            <c:spPr>
              <a:solidFill>
                <a:srgbClr val="FFFF00"/>
              </a:solidFill>
              <a:ln w="19050">
                <a:solidFill>
                  <a:schemeClr val="lt1"/>
                </a:solidFill>
              </a:ln>
              <a:effectLst/>
            </c:spPr>
          </c:dPt>
          <c:cat>
            <c:strRef>
              <c:f>Feuil1!$CP$2:$CP$7</c:f>
              <c:strCache>
                <c:ptCount val="6"/>
                <c:pt idx="0">
                  <c:v>medical prevention</c:v>
                </c:pt>
                <c:pt idx="1">
                  <c:v>health practicies</c:v>
                </c:pt>
                <c:pt idx="2">
                  <c:v>environmental factors</c:v>
                </c:pt>
                <c:pt idx="3">
                  <c:v>addictive substances</c:v>
                </c:pt>
                <c:pt idx="4">
                  <c:v>risky behaviours</c:v>
                </c:pt>
                <c:pt idx="5">
                  <c:v>nothing to do</c:v>
                </c:pt>
              </c:strCache>
            </c:strRef>
          </c:cat>
          <c:val>
            <c:numRef>
              <c:f>Feuil1!$CQ$2:$CQ$7</c:f>
              <c:numCache>
                <c:formatCode>0.0</c:formatCode>
                <c:ptCount val="6"/>
                <c:pt idx="0">
                  <c:v>16.40625</c:v>
                </c:pt>
                <c:pt idx="1">
                  <c:v>22.265624999999996</c:v>
                </c:pt>
                <c:pt idx="2">
                  <c:v>18.359375000000004</c:v>
                </c:pt>
                <c:pt idx="3">
                  <c:v>24.21875</c:v>
                </c:pt>
                <c:pt idx="4">
                  <c:v>9.765625</c:v>
                </c:pt>
                <c:pt idx="5">
                  <c:v>8.9843749999999982</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fr-FR" sz="2000" b="1" baseline="0" dirty="0" smtClean="0">
                <a:solidFill>
                  <a:schemeClr val="tx1"/>
                </a:solidFill>
              </a:rPr>
              <a:t>Niveau 4 </a:t>
            </a:r>
            <a:r>
              <a:rPr lang="fr-FR" sz="2000" b="1" baseline="0" dirty="0" err="1" smtClean="0">
                <a:solidFill>
                  <a:schemeClr val="tx1"/>
                </a:solidFill>
              </a:rPr>
              <a:t>ème</a:t>
            </a:r>
            <a:endParaRPr lang="fr-FR" sz="2000" b="1" dirty="0">
              <a:solidFill>
                <a:schemeClr val="tx1"/>
              </a:solidFill>
            </a:endParaRPr>
          </a:p>
        </c:rich>
      </c:tx>
      <c:layout>
        <c:manualLayout>
          <c:xMode val="edge"/>
          <c:yMode val="edge"/>
          <c:x val="0.41944052085979167"/>
          <c:y val="8.8505741786240572E-2"/>
        </c:manualLayout>
      </c:layout>
      <c:overlay val="0"/>
      <c:spPr>
        <a:noFill/>
        <a:ln>
          <a:noFill/>
        </a:ln>
        <a:effectLst/>
      </c:spPr>
    </c:title>
    <c:autoTitleDeleted val="0"/>
    <c:plotArea>
      <c:layout>
        <c:manualLayout>
          <c:layoutTarget val="inner"/>
          <c:xMode val="edge"/>
          <c:yMode val="edge"/>
          <c:x val="0.33998632262587641"/>
          <c:y val="0.19712642488753584"/>
          <c:w val="0.37895456546347794"/>
          <c:h val="0.53467435757840198"/>
        </c:manualLayout>
      </c:layout>
      <c:pieChart>
        <c:varyColors val="1"/>
        <c:ser>
          <c:idx val="0"/>
          <c:order val="0"/>
          <c:dPt>
            <c:idx val="0"/>
            <c:bubble3D val="0"/>
            <c:spPr>
              <a:solidFill>
                <a:srgbClr val="92D050"/>
              </a:solidFill>
              <a:ln w="19050">
                <a:solidFill>
                  <a:schemeClr val="lt1"/>
                </a:solidFill>
              </a:ln>
              <a:effectLst/>
            </c:spPr>
          </c:dPt>
          <c:dPt>
            <c:idx val="1"/>
            <c:bubble3D val="0"/>
            <c:spPr>
              <a:solidFill>
                <a:srgbClr val="00B050"/>
              </a:solidFill>
              <a:ln w="19050">
                <a:solidFill>
                  <a:schemeClr val="lt1"/>
                </a:solidFill>
              </a:ln>
              <a:effectLst/>
            </c:spPr>
          </c:dPt>
          <c:dPt>
            <c:idx val="2"/>
            <c:bubble3D val="0"/>
            <c:spPr>
              <a:solidFill>
                <a:srgbClr val="FF0000"/>
              </a:solidFill>
              <a:ln w="19050">
                <a:solidFill>
                  <a:schemeClr val="lt1"/>
                </a:solidFill>
              </a:ln>
              <a:effectLst/>
            </c:spPr>
          </c:dPt>
          <c:dPt>
            <c:idx val="3"/>
            <c:bubble3D val="0"/>
            <c:spPr>
              <a:solidFill>
                <a:srgbClr val="00B0F0"/>
              </a:solidFill>
              <a:ln w="19050">
                <a:solidFill>
                  <a:schemeClr val="lt1"/>
                </a:solidFill>
              </a:ln>
              <a:effectLst/>
            </c:spPr>
          </c:dPt>
          <c:dPt>
            <c:idx val="4"/>
            <c:bubble3D val="0"/>
            <c:spPr>
              <a:solidFill>
                <a:srgbClr val="7030A0"/>
              </a:solidFill>
              <a:ln w="19050">
                <a:solidFill>
                  <a:schemeClr val="lt1"/>
                </a:solidFill>
              </a:ln>
              <a:effectLst/>
            </c:spPr>
          </c:dPt>
          <c:dPt>
            <c:idx val="5"/>
            <c:bubble3D val="0"/>
            <c:spPr>
              <a:solidFill>
                <a:srgbClr val="FFFF00"/>
              </a:solidFill>
              <a:ln w="19050">
                <a:solidFill>
                  <a:schemeClr val="lt1"/>
                </a:solidFill>
              </a:ln>
              <a:effectLst/>
            </c:spPr>
          </c:dPt>
          <c:cat>
            <c:strRef>
              <c:f>Feuil1!$DK$6:$DK$11</c:f>
              <c:strCache>
                <c:ptCount val="6"/>
                <c:pt idx="0">
                  <c:v>medical prevention</c:v>
                </c:pt>
                <c:pt idx="1">
                  <c:v>health practicies</c:v>
                </c:pt>
                <c:pt idx="2">
                  <c:v>environmental factors</c:v>
                </c:pt>
                <c:pt idx="3">
                  <c:v>addictive substances</c:v>
                </c:pt>
                <c:pt idx="4">
                  <c:v>risky behaviours</c:v>
                </c:pt>
                <c:pt idx="5">
                  <c:v>nothing to do</c:v>
                </c:pt>
              </c:strCache>
            </c:strRef>
          </c:cat>
          <c:val>
            <c:numRef>
              <c:f>Feuil1!$DL$6:$DL$11</c:f>
              <c:numCache>
                <c:formatCode>0.0</c:formatCode>
                <c:ptCount val="6"/>
                <c:pt idx="0">
                  <c:v>18.378378378378379</c:v>
                </c:pt>
                <c:pt idx="1">
                  <c:v>19.459459459459463</c:v>
                </c:pt>
                <c:pt idx="2">
                  <c:v>7.5675675675675667</c:v>
                </c:pt>
                <c:pt idx="3">
                  <c:v>40</c:v>
                </c:pt>
                <c:pt idx="4">
                  <c:v>3.7837837837837842</c:v>
                </c:pt>
                <c:pt idx="5">
                  <c:v>10.810810810810812</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fr-FR" sz="2000" b="1" baseline="0" dirty="0" smtClean="0">
                <a:solidFill>
                  <a:schemeClr val="tx1"/>
                </a:solidFill>
              </a:rPr>
              <a:t>Niveau Master</a:t>
            </a:r>
            <a:endParaRPr lang="fr-FR" sz="2000" b="1" dirty="0">
              <a:solidFill>
                <a:schemeClr val="tx1"/>
              </a:solidFill>
            </a:endParaRPr>
          </a:p>
        </c:rich>
      </c:tx>
      <c:layout>
        <c:manualLayout>
          <c:xMode val="edge"/>
          <c:yMode val="edge"/>
          <c:x val="0.24462643017156879"/>
          <c:y val="8.0878489766439479E-2"/>
        </c:manualLayout>
      </c:layout>
      <c:overlay val="0"/>
      <c:spPr>
        <a:noFill/>
        <a:ln>
          <a:noFill/>
        </a:ln>
        <a:effectLst/>
      </c:spPr>
    </c:title>
    <c:autoTitleDeleted val="0"/>
    <c:plotArea>
      <c:layout>
        <c:manualLayout>
          <c:layoutTarget val="inner"/>
          <c:xMode val="edge"/>
          <c:yMode val="edge"/>
          <c:x val="0.12932990901062996"/>
          <c:y val="0.2416182645282402"/>
          <c:w val="0.65408602685334283"/>
          <c:h val="0.73092212767743558"/>
        </c:manualLayout>
      </c:layout>
      <c:pieChart>
        <c:varyColors val="1"/>
        <c:ser>
          <c:idx val="0"/>
          <c:order val="0"/>
          <c:dPt>
            <c:idx val="0"/>
            <c:bubble3D val="0"/>
            <c:spPr>
              <a:solidFill>
                <a:srgbClr val="92D050"/>
              </a:solidFill>
              <a:ln w="19050">
                <a:solidFill>
                  <a:schemeClr val="lt1"/>
                </a:solidFill>
              </a:ln>
              <a:effectLst/>
            </c:spPr>
          </c:dPt>
          <c:dPt>
            <c:idx val="1"/>
            <c:bubble3D val="0"/>
            <c:spPr>
              <a:solidFill>
                <a:srgbClr val="00B050"/>
              </a:solidFill>
              <a:ln w="19050">
                <a:solidFill>
                  <a:schemeClr val="lt1"/>
                </a:solidFill>
              </a:ln>
              <a:effectLst/>
            </c:spPr>
          </c:dPt>
          <c:dPt>
            <c:idx val="2"/>
            <c:bubble3D val="0"/>
            <c:spPr>
              <a:solidFill>
                <a:srgbClr val="FF0000"/>
              </a:solidFill>
              <a:ln w="19050">
                <a:solidFill>
                  <a:schemeClr val="lt1"/>
                </a:solidFill>
              </a:ln>
              <a:effectLst/>
            </c:spPr>
          </c:dPt>
          <c:dPt>
            <c:idx val="3"/>
            <c:bubble3D val="0"/>
            <c:spPr>
              <a:solidFill>
                <a:srgbClr val="00B0F0"/>
              </a:solidFill>
              <a:ln w="19050">
                <a:solidFill>
                  <a:schemeClr val="lt1"/>
                </a:solidFill>
              </a:ln>
              <a:effectLst/>
            </c:spPr>
          </c:dPt>
          <c:dPt>
            <c:idx val="4"/>
            <c:bubble3D val="0"/>
            <c:spPr>
              <a:solidFill>
                <a:srgbClr val="7030A0"/>
              </a:solidFill>
              <a:ln w="19050">
                <a:solidFill>
                  <a:schemeClr val="lt1"/>
                </a:solidFill>
              </a:ln>
              <a:effectLst/>
            </c:spPr>
          </c:dPt>
          <c:dPt>
            <c:idx val="5"/>
            <c:bubble3D val="0"/>
            <c:spPr>
              <a:solidFill>
                <a:srgbClr val="FFFF00"/>
              </a:solidFill>
              <a:ln w="19050">
                <a:solidFill>
                  <a:schemeClr val="lt1"/>
                </a:solidFill>
              </a:ln>
              <a:effectLst/>
            </c:spPr>
          </c:dPt>
          <c:cat>
            <c:strRef>
              <c:f>Feuil1!$AZ$2:$AZ$7</c:f>
              <c:strCache>
                <c:ptCount val="6"/>
                <c:pt idx="0">
                  <c:v>medical prevention</c:v>
                </c:pt>
                <c:pt idx="1">
                  <c:v>health practicies</c:v>
                </c:pt>
                <c:pt idx="2">
                  <c:v>environmental factors</c:v>
                </c:pt>
                <c:pt idx="3">
                  <c:v>addictive substances</c:v>
                </c:pt>
                <c:pt idx="4">
                  <c:v>risky behaviours</c:v>
                </c:pt>
                <c:pt idx="5">
                  <c:v>nothing to do</c:v>
                </c:pt>
              </c:strCache>
            </c:strRef>
          </c:cat>
          <c:val>
            <c:numRef>
              <c:f>Feuil1!$BA$2:$BA$7</c:f>
              <c:numCache>
                <c:formatCode>0.0</c:formatCode>
                <c:ptCount val="6"/>
                <c:pt idx="0">
                  <c:v>9.0425531914893647</c:v>
                </c:pt>
                <c:pt idx="1">
                  <c:v>25.531914893617024</c:v>
                </c:pt>
                <c:pt idx="2">
                  <c:v>26.595744680851059</c:v>
                </c:pt>
                <c:pt idx="3">
                  <c:v>13.829787234042556</c:v>
                </c:pt>
                <c:pt idx="4">
                  <c:v>12.23404255319149</c:v>
                </c:pt>
                <c:pt idx="5">
                  <c:v>12.76595744680851</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fr-FR"/>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0.86035</cdr:x>
      <cdr:y>0.8929</cdr:y>
    </cdr:from>
    <cdr:to>
      <cdr:x>0.99445</cdr:x>
      <cdr:y>0.94844</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744097" y="4802485"/>
          <a:ext cx="1207113" cy="298730"/>
        </a:xfrm>
        <a:prstGeom xmlns:a="http://schemas.openxmlformats.org/drawingml/2006/main" prst="rect">
          <a:avLst/>
        </a:prstGeom>
      </cdr:spPr>
    </cdr:pic>
  </cdr:relSizeAnchor>
  <cdr:relSizeAnchor xmlns:cdr="http://schemas.openxmlformats.org/drawingml/2006/chartDrawing">
    <cdr:from>
      <cdr:x>0.83635</cdr:x>
      <cdr:y>0.90628</cdr:y>
    </cdr:from>
    <cdr:to>
      <cdr:x>0.86035</cdr:x>
      <cdr:y>0.91967</cdr:y>
    </cdr:to>
    <cdr:sp macro="" textlink="">
      <cdr:nvSpPr>
        <cdr:cNvPr id="4" name="Rectangle 3"/>
        <cdr:cNvSpPr/>
      </cdr:nvSpPr>
      <cdr:spPr>
        <a:xfrm xmlns:a="http://schemas.openxmlformats.org/drawingml/2006/main" flipV="1">
          <a:off x="7528073" y="4874493"/>
          <a:ext cx="216024" cy="72008"/>
        </a:xfrm>
        <a:prstGeom xmlns:a="http://schemas.openxmlformats.org/drawingml/2006/main" prst="rect">
          <a:avLst/>
        </a:prstGeom>
        <a:solidFill xmlns:a="http://schemas.openxmlformats.org/drawingml/2006/main">
          <a:schemeClr val="tx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userShapes>
</file>

<file path=ppt/drawings/drawing2.xml><?xml version="1.0" encoding="utf-8"?>
<c:userShapes xmlns:c="http://schemas.openxmlformats.org/drawingml/2006/chart">
  <cdr:relSizeAnchor xmlns:cdr="http://schemas.openxmlformats.org/drawingml/2006/chartDrawing">
    <cdr:from>
      <cdr:x>0.77419</cdr:x>
      <cdr:y>0.84932</cdr:y>
    </cdr:from>
    <cdr:to>
      <cdr:x>1</cdr:x>
      <cdr:y>0.9589</cdr:y>
    </cdr:to>
    <cdr:sp macro="" textlink="">
      <cdr:nvSpPr>
        <cdr:cNvPr id="2" name="ZoneTexte 1"/>
        <cdr:cNvSpPr txBox="1"/>
      </cdr:nvSpPr>
      <cdr:spPr>
        <a:xfrm xmlns:a="http://schemas.openxmlformats.org/drawingml/2006/main">
          <a:off x="6912768" y="4464496"/>
          <a:ext cx="2016224"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smtClean="0"/>
        </a:p>
        <a:p xmlns:a="http://schemas.openxmlformats.org/drawingml/2006/main">
          <a:pPr algn="ctr"/>
          <a:r>
            <a:rPr lang="fr-FR" sz="1100" dirty="0" smtClean="0"/>
            <a:t>Elèves de </a:t>
          </a:r>
          <a:r>
            <a:rPr lang="fr-FR" dirty="0" smtClean="0"/>
            <a:t> 6</a:t>
          </a:r>
          <a:r>
            <a:rPr lang="fr-FR" baseline="30000" dirty="0" smtClean="0"/>
            <a:t>ème</a:t>
          </a:r>
          <a:r>
            <a:rPr lang="fr-FR" dirty="0" smtClean="0"/>
            <a:t> </a:t>
          </a:r>
          <a:endParaRPr lang="fr-FR" sz="1100" dirty="0"/>
        </a:p>
      </cdr:txBody>
    </cdr:sp>
  </cdr:relSizeAnchor>
  <cdr:relSizeAnchor xmlns:cdr="http://schemas.openxmlformats.org/drawingml/2006/chartDrawing">
    <cdr:from>
      <cdr:x>0.79839</cdr:x>
      <cdr:y>0.90411</cdr:y>
    </cdr:from>
    <cdr:to>
      <cdr:x>0.82258</cdr:x>
      <cdr:y>0.91781</cdr:y>
    </cdr:to>
    <cdr:sp macro="" textlink="">
      <cdr:nvSpPr>
        <cdr:cNvPr id="3" name="Rectangle 2"/>
        <cdr:cNvSpPr/>
      </cdr:nvSpPr>
      <cdr:spPr>
        <a:xfrm xmlns:a="http://schemas.openxmlformats.org/drawingml/2006/main" flipV="1">
          <a:off x="7128792" y="4752528"/>
          <a:ext cx="216024" cy="72008"/>
        </a:xfrm>
        <a:prstGeom xmlns:a="http://schemas.openxmlformats.org/drawingml/2006/main" prst="rect">
          <a:avLst/>
        </a:prstGeom>
        <a:solidFill xmlns:a="http://schemas.openxmlformats.org/drawingml/2006/main">
          <a:schemeClr val="tx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4E7753-9F88-4C1A-8BDE-306F8982E371}" type="datetimeFigureOut">
              <a:rPr lang="fr-FR" smtClean="0"/>
              <a:t>19/06/2018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2DEBD4-AE78-4C12-A2C9-618FCE28B4FA}" type="slidenum">
              <a:rPr lang="fr-FR" smtClean="0"/>
              <a:t>‹N°›</a:t>
            </a:fld>
            <a:endParaRPr lang="fr-FR"/>
          </a:p>
        </p:txBody>
      </p:sp>
    </p:spTree>
    <p:extLst>
      <p:ext uri="{BB962C8B-B14F-4D97-AF65-F5344CB8AC3E}">
        <p14:creationId xmlns:p14="http://schemas.microsoft.com/office/powerpoint/2010/main" val="2875888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buFont typeface="Wingdings" panose="05000000000000000000" pitchFamily="2" charset="2"/>
              <a:buChar char="§"/>
            </a:pPr>
            <a:r>
              <a:rPr lang="fr-FR" sz="1400" b="1" baseline="0" dirty="0" smtClean="0">
                <a:latin typeface="Arial" panose="020B0604020202020204" pitchFamily="34" charset="0"/>
                <a:cs typeface="Arial" panose="020B0604020202020204" pitchFamily="34" charset="0"/>
              </a:rPr>
              <a:t>Présentation individuelle rapide</a:t>
            </a:r>
          </a:p>
          <a:p>
            <a:pPr marL="285750" indent="-285750">
              <a:buFont typeface="Wingdings" panose="05000000000000000000" pitchFamily="2" charset="2"/>
              <a:buChar char="§"/>
            </a:pPr>
            <a:r>
              <a:rPr lang="fr-FR" sz="1400" b="1" baseline="0" dirty="0" smtClean="0">
                <a:latin typeface="Arial" panose="020B0604020202020204" pitchFamily="34" charset="0"/>
                <a:cs typeface="Arial" panose="020B0604020202020204" pitchFamily="34" charset="0"/>
              </a:rPr>
              <a:t>Je vais vous présenter au nom de l’équipe et de mes collègues, </a:t>
            </a:r>
            <a:r>
              <a:rPr lang="fr-FR" sz="1400" b="0" baseline="0" dirty="0" smtClean="0">
                <a:latin typeface="Arial" panose="020B0604020202020204" pitchFamily="34" charset="0"/>
                <a:cs typeface="Arial" panose="020B0604020202020204" pitchFamily="34" charset="0"/>
              </a:rPr>
              <a:t>une étude sur les représentations de la maladie du Cancer, auprès d’un public scolaire.</a:t>
            </a:r>
          </a:p>
          <a:p>
            <a:pPr marL="171450" indent="-171450">
              <a:buFont typeface="Wingdings" panose="05000000000000000000" pitchFamily="2" charset="2"/>
              <a:buChar char="§"/>
            </a:pPr>
            <a:r>
              <a:rPr lang="fr-FR" sz="1200" b="1" kern="1200" dirty="0" smtClean="0">
                <a:solidFill>
                  <a:schemeClr val="tx1"/>
                </a:solidFill>
                <a:effectLst/>
                <a:latin typeface="+mn-lt"/>
                <a:ea typeface="+mn-ea"/>
                <a:cs typeface="+mn-cs"/>
              </a:rPr>
              <a:t>Cette étude s’intègre </a:t>
            </a:r>
            <a:r>
              <a:rPr lang="fr-FR" sz="1200" kern="1200" dirty="0" smtClean="0">
                <a:solidFill>
                  <a:schemeClr val="tx1"/>
                </a:solidFill>
                <a:effectLst/>
                <a:latin typeface="+mn-lt"/>
                <a:ea typeface="+mn-ea"/>
                <a:cs typeface="+mn-cs"/>
              </a:rPr>
              <a:t>dans un projet de recherche initié il y a 5 ans, au cours duquel, nous avons tenté d’identifier les représentations d’un public d’élèves, à propos de l’objet cancer.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b="1" kern="1200" dirty="0" smtClean="0">
                <a:solidFill>
                  <a:schemeClr val="tx1"/>
                </a:solidFill>
                <a:effectLst/>
                <a:latin typeface="+mn-lt"/>
                <a:ea typeface="+mn-ea"/>
                <a:cs typeface="+mn-cs"/>
              </a:rPr>
              <a:t>En effet, la complexité des liens </a:t>
            </a:r>
            <a:r>
              <a:rPr lang="fr-FR" sz="1200" b="0" kern="1200" dirty="0" smtClean="0">
                <a:solidFill>
                  <a:schemeClr val="tx1"/>
                </a:solidFill>
                <a:effectLst/>
                <a:latin typeface="+mn-lt"/>
                <a:ea typeface="+mn-ea"/>
                <a:cs typeface="+mn-cs"/>
              </a:rPr>
              <a:t>entre la maladie du cancer</a:t>
            </a:r>
            <a:r>
              <a:rPr lang="fr-FR" sz="1200" b="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et les enjeux de la prévention, invitent à en étudier les représentation. Car celle</a:t>
            </a:r>
            <a:r>
              <a:rPr lang="fr-FR" sz="1200" kern="1200" baseline="0" dirty="0" smtClean="0">
                <a:solidFill>
                  <a:schemeClr val="tx1"/>
                </a:solidFill>
                <a:effectLst/>
                <a:latin typeface="+mn-lt"/>
                <a:ea typeface="+mn-ea"/>
                <a:cs typeface="+mn-cs"/>
              </a:rPr>
              <a:t> – ci </a:t>
            </a:r>
            <a:r>
              <a:rPr lang="fr-FR" sz="1200" kern="1200" dirty="0" smtClean="0">
                <a:solidFill>
                  <a:schemeClr val="tx1"/>
                </a:solidFill>
                <a:effectLst/>
                <a:latin typeface="+mn-lt"/>
                <a:ea typeface="+mn-ea"/>
                <a:cs typeface="+mn-cs"/>
              </a:rPr>
              <a:t>peuvent avoir une incidence sur les comportements eux-mêmes, sur les attitudes face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à la maladie, sur</a:t>
            </a:r>
            <a:r>
              <a:rPr lang="fr-FR" sz="1200" kern="1200" baseline="0" dirty="0" smtClean="0">
                <a:solidFill>
                  <a:schemeClr val="tx1"/>
                </a:solidFill>
                <a:effectLst/>
                <a:latin typeface="+mn-lt"/>
                <a:ea typeface="+mn-ea"/>
                <a:cs typeface="+mn-cs"/>
              </a:rPr>
              <a:t> l</a:t>
            </a:r>
            <a:r>
              <a:rPr lang="fr-FR" sz="1200" kern="1200" dirty="0" smtClean="0">
                <a:solidFill>
                  <a:schemeClr val="tx1"/>
                </a:solidFill>
                <a:effectLst/>
                <a:latin typeface="+mn-lt"/>
                <a:ea typeface="+mn-ea"/>
                <a:cs typeface="+mn-cs"/>
              </a:rPr>
              <a:t>e recours aux dépistages…</a:t>
            </a:r>
          </a:p>
          <a:p>
            <a:endParaRPr lang="fr-FR" sz="1400" b="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F2DEBD4-AE78-4C12-A2C9-618FCE28B4FA}" type="slidenum">
              <a:rPr lang="fr-FR" smtClean="0"/>
              <a:t>1</a:t>
            </a:fld>
            <a:endParaRPr lang="fr-FR"/>
          </a:p>
        </p:txBody>
      </p:sp>
    </p:spTree>
    <p:extLst>
      <p:ext uri="{BB962C8B-B14F-4D97-AF65-F5344CB8AC3E}">
        <p14:creationId xmlns:p14="http://schemas.microsoft.com/office/powerpoint/2010/main" val="300622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q"/>
            </a:pPr>
            <a:r>
              <a:rPr lang="fr-FR" dirty="0" smtClean="0"/>
              <a:t>Pour ces premières</a:t>
            </a:r>
            <a:r>
              <a:rPr lang="fr-FR" baseline="0" dirty="0" smtClean="0"/>
              <a:t> observations, n</a:t>
            </a:r>
            <a:r>
              <a:rPr lang="fr-FR" dirty="0" smtClean="0"/>
              <a:t>ous avons essayer d’organiser ces</a:t>
            </a:r>
            <a:r>
              <a:rPr lang="fr-FR" baseline="0" dirty="0" smtClean="0"/>
              <a:t> premiers résultats </a:t>
            </a:r>
            <a:r>
              <a:rPr lang="fr-FR" b="1" baseline="0" dirty="0" smtClean="0"/>
              <a:t>sous formes de </a:t>
            </a:r>
            <a:r>
              <a:rPr lang="fr-FR" b="1" dirty="0" smtClean="0"/>
              <a:t>cartes conceptuelles</a:t>
            </a:r>
            <a:r>
              <a:rPr lang="fr-FR" dirty="0" smtClean="0"/>
              <a:t> représentant les différentes catégories de réponses pour chaque niveau.</a:t>
            </a:r>
          </a:p>
          <a:p>
            <a:pPr marL="171450" indent="-171450">
              <a:buFont typeface="Wingdings" panose="05000000000000000000" pitchFamily="2" charset="2"/>
              <a:buChar char="q"/>
            </a:pPr>
            <a:endParaRPr lang="fr-FR" dirty="0" smtClean="0"/>
          </a:p>
          <a:p>
            <a:pPr marL="171450" indent="-171450">
              <a:buFont typeface="Wingdings" panose="05000000000000000000" pitchFamily="2" charset="2"/>
              <a:buChar char="q"/>
            </a:pPr>
            <a:r>
              <a:rPr lang="fr-FR" dirty="0" smtClean="0"/>
              <a:t>Nous avons effectivement relevé</a:t>
            </a:r>
            <a:r>
              <a:rPr lang="fr-FR" baseline="0" dirty="0" smtClean="0"/>
              <a:t> </a:t>
            </a:r>
            <a:r>
              <a:rPr lang="fr-FR" dirty="0" smtClean="0"/>
              <a:t>des différences en fonction de l'âge et du niveau des élèves.</a:t>
            </a:r>
          </a:p>
          <a:p>
            <a:pPr marL="171450" indent="-171450">
              <a:buFont typeface="Wingdings" panose="05000000000000000000" pitchFamily="2" charset="2"/>
              <a:buChar char="q"/>
            </a:pPr>
            <a:endParaRPr lang="fr-FR"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FR" dirty="0" smtClean="0"/>
              <a:t>Ce qui</a:t>
            </a:r>
            <a:r>
              <a:rPr lang="fr-FR" baseline="0" dirty="0" smtClean="0"/>
              <a:t> nous a amener à nous poser la question suivante : </a:t>
            </a:r>
            <a:r>
              <a:rPr lang="fr-FR" b="1" dirty="0" smtClean="0"/>
              <a:t>Est - ce que les opinions des élèves et étudiants sur la maladie du cancer dépendent de leurs niveaux scolaires ?</a:t>
            </a:r>
          </a:p>
          <a:p>
            <a:pPr marL="171450" indent="-171450">
              <a:buFont typeface="Wingdings" panose="05000000000000000000" pitchFamily="2" charset="2"/>
              <a:buChar char="q"/>
            </a:pPr>
            <a:endParaRPr lang="fr-FR" dirty="0"/>
          </a:p>
        </p:txBody>
      </p:sp>
      <p:sp>
        <p:nvSpPr>
          <p:cNvPr id="4" name="Espace réservé du numéro de diapositive 3"/>
          <p:cNvSpPr>
            <a:spLocks noGrp="1"/>
          </p:cNvSpPr>
          <p:nvPr>
            <p:ph type="sldNum" sz="quarter" idx="10"/>
          </p:nvPr>
        </p:nvSpPr>
        <p:spPr/>
        <p:txBody>
          <a:bodyPr/>
          <a:lstStyle/>
          <a:p>
            <a:fld id="{0F2DEBD4-AE78-4C12-A2C9-618FCE28B4FA}" type="slidenum">
              <a:rPr lang="fr-FR" smtClean="0"/>
              <a:t>10</a:t>
            </a:fld>
            <a:endParaRPr lang="fr-FR"/>
          </a:p>
        </p:txBody>
      </p:sp>
    </p:spTree>
    <p:extLst>
      <p:ext uri="{BB962C8B-B14F-4D97-AF65-F5344CB8AC3E}">
        <p14:creationId xmlns:p14="http://schemas.microsoft.com/office/powerpoint/2010/main" val="694283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q"/>
            </a:pPr>
            <a:r>
              <a:rPr lang="fr-FR" b="1" baseline="0" dirty="0" smtClean="0"/>
              <a:t> Pour les élèves de 4 </a:t>
            </a:r>
            <a:r>
              <a:rPr lang="fr-FR" b="1" baseline="0" dirty="0" err="1" smtClean="0"/>
              <a:t>ème</a:t>
            </a:r>
            <a:r>
              <a:rPr lang="fr-FR" b="1" baseline="0" dirty="0" smtClean="0"/>
              <a:t> </a:t>
            </a:r>
            <a:r>
              <a:rPr lang="fr-FR" b="1" dirty="0" smtClean="0"/>
              <a:t>(En rouge</a:t>
            </a:r>
            <a:r>
              <a:rPr lang="fr-FR" b="1" baseline="0" dirty="0" smtClean="0"/>
              <a:t> )</a:t>
            </a:r>
            <a:r>
              <a:rPr lang="fr-FR" dirty="0" smtClean="0"/>
              <a:t>, on observe qu’ils</a:t>
            </a:r>
            <a:r>
              <a:rPr lang="fr-FR" baseline="0" dirty="0" smtClean="0"/>
              <a:t> </a:t>
            </a:r>
            <a:r>
              <a:rPr lang="fr-FR" dirty="0" smtClean="0"/>
              <a:t>ont produit une majorité de réponses dans la catégorie</a:t>
            </a:r>
            <a:r>
              <a:rPr lang="fr-FR" baseline="0" dirty="0" smtClean="0"/>
              <a:t> « </a:t>
            </a:r>
            <a:r>
              <a:rPr lang="fr-FR" dirty="0" smtClean="0"/>
              <a:t>éviter »  (ce qu’il ne faut pas faire). Dans cette catégorie de réponses, nous trouvons peu de considérations sur l'environnement, comme les agents cancérigènes, les agents chimiques ou les ondes, peu d'autres réponses sont liées à des comportements à risque comme l'exposition au soleil ou l'utilisation d'un téléphone portable. Pour ces élèves, </a:t>
            </a:r>
            <a:r>
              <a:rPr lang="fr-FR" b="0" dirty="0" smtClean="0"/>
              <a:t>le risque principal de cancer semblerait</a:t>
            </a:r>
            <a:r>
              <a:rPr lang="fr-FR" b="0" baseline="0" dirty="0" smtClean="0"/>
              <a:t> être </a:t>
            </a:r>
            <a:r>
              <a:rPr lang="fr-FR" b="0" dirty="0" smtClean="0"/>
              <a:t>lié aux</a:t>
            </a:r>
            <a:r>
              <a:rPr lang="fr-FR" b="0" baseline="0" dirty="0" smtClean="0"/>
              <a:t> substances addictives c’est-à-dire </a:t>
            </a:r>
            <a:r>
              <a:rPr lang="fr-FR" b="0" dirty="0" smtClean="0"/>
              <a:t> à la consommation de tabac et d'alcool (40 %). </a:t>
            </a:r>
          </a:p>
          <a:p>
            <a:pPr marL="171450" indent="-171450">
              <a:buFont typeface="Wingdings" panose="05000000000000000000" pitchFamily="2" charset="2"/>
              <a:buChar char="q"/>
            </a:pPr>
            <a:endParaRPr lang="fr-FR" dirty="0" smtClean="0"/>
          </a:p>
          <a:p>
            <a:pPr marL="171450" indent="-171450">
              <a:buFont typeface="Wingdings" panose="05000000000000000000" pitchFamily="2" charset="2"/>
              <a:buChar char="q"/>
            </a:pPr>
            <a:r>
              <a:rPr lang="fr-FR" b="1" dirty="0" smtClean="0"/>
              <a:t>(En vert)  </a:t>
            </a:r>
            <a:r>
              <a:rPr lang="fr-FR" dirty="0" smtClean="0"/>
              <a:t>Une grande partie des réponses données concernait ce qui peut être fait pour éviter le cancer. Dans cette catégorie, nous trouvons des proportions équivalentes de réponses concernant la prévention médicale (les tests, l’ hospitalisation ou les protections), et le mode de vie,</a:t>
            </a:r>
            <a:r>
              <a:rPr lang="fr-FR" baseline="0" dirty="0" smtClean="0"/>
              <a:t> « </a:t>
            </a:r>
            <a:r>
              <a:rPr lang="fr-FR" dirty="0" smtClean="0"/>
              <a:t>comme faire du sport » ou « manger une alimentation équilibrée », mais aussi des réponses plus surprenantes comme « se laver soi-même » ou « utiliser des préservatifs ». </a:t>
            </a:r>
          </a:p>
          <a:p>
            <a:pPr marL="171450" indent="-171450">
              <a:buFont typeface="Wingdings" panose="05000000000000000000" pitchFamily="2" charset="2"/>
              <a:buChar char="q"/>
            </a:pPr>
            <a:endParaRPr lang="fr-FR" dirty="0" smtClean="0"/>
          </a:p>
          <a:p>
            <a:pPr marL="171450" indent="-171450">
              <a:buFont typeface="Wingdings" panose="05000000000000000000" pitchFamily="2" charset="2"/>
              <a:buChar char="q"/>
            </a:pPr>
            <a:r>
              <a:rPr lang="fr-FR" b="1" dirty="0" smtClean="0"/>
              <a:t>(En</a:t>
            </a:r>
            <a:r>
              <a:rPr lang="fr-FR" b="1" baseline="0" dirty="0" smtClean="0"/>
              <a:t> jaune) </a:t>
            </a:r>
            <a:r>
              <a:rPr lang="fr-FR" dirty="0" smtClean="0"/>
              <a:t>On observe qu'environ 10% des réponses peuvent être traduites par les termes : " il n'y a rien à faire ". Pour certains élèves, il y a une sorte de fatalité : certains disent "on ne peut pas l'éviter" ou "ça porte malheur" ou que cela dépend des facteurs génétiques. Certains élèves disent aussi qu’ils ne</a:t>
            </a:r>
            <a:r>
              <a:rPr lang="fr-FR" baseline="0" dirty="0" smtClean="0"/>
              <a:t> savent pas.</a:t>
            </a:r>
            <a:endParaRPr lang="fr-FR" dirty="0"/>
          </a:p>
        </p:txBody>
      </p:sp>
      <p:sp>
        <p:nvSpPr>
          <p:cNvPr id="4" name="Espace réservé du numéro de diapositive 3"/>
          <p:cNvSpPr>
            <a:spLocks noGrp="1"/>
          </p:cNvSpPr>
          <p:nvPr>
            <p:ph type="sldNum" sz="quarter" idx="10"/>
          </p:nvPr>
        </p:nvSpPr>
        <p:spPr/>
        <p:txBody>
          <a:bodyPr/>
          <a:lstStyle/>
          <a:p>
            <a:fld id="{0F2DEBD4-AE78-4C12-A2C9-618FCE28B4FA}" type="slidenum">
              <a:rPr lang="fr-FR" smtClean="0"/>
              <a:t>11</a:t>
            </a:fld>
            <a:endParaRPr lang="fr-FR"/>
          </a:p>
        </p:txBody>
      </p:sp>
    </p:spTree>
    <p:extLst>
      <p:ext uri="{BB962C8B-B14F-4D97-AF65-F5344CB8AC3E}">
        <p14:creationId xmlns:p14="http://schemas.microsoft.com/office/powerpoint/2010/main" val="1666611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q"/>
            </a:pPr>
            <a:r>
              <a:rPr lang="fr-FR" b="1" dirty="0" smtClean="0"/>
              <a:t>Pour les élèves de première</a:t>
            </a:r>
            <a:r>
              <a:rPr lang="fr-FR" b="1" baseline="0" dirty="0" smtClean="0"/>
              <a:t> :</a:t>
            </a:r>
            <a:endParaRPr lang="fr-FR" b="1" dirty="0" smtClean="0"/>
          </a:p>
          <a:p>
            <a:pPr marL="171450" indent="-171450">
              <a:buFont typeface="Wingdings" panose="05000000000000000000" pitchFamily="2" charset="2"/>
              <a:buChar char="§"/>
            </a:pPr>
            <a:r>
              <a:rPr lang="fr-FR" b="1" dirty="0" smtClean="0"/>
              <a:t>(en Vert</a:t>
            </a:r>
            <a:r>
              <a:rPr lang="fr-FR" dirty="0" smtClean="0"/>
              <a:t>) dans la catégorie "ce qui peut être fait", il n'y a pas de grand changement, mais on trouve quelques fois des réponses naïves comme par exemple "se laver les mains » …</a:t>
            </a:r>
          </a:p>
          <a:p>
            <a:pPr marL="171450" indent="-171450">
              <a:buFont typeface="Wingdings" panose="05000000000000000000" pitchFamily="2" charset="2"/>
              <a:buChar char="§"/>
            </a:pPr>
            <a:endParaRPr lang="fr-FR" dirty="0" smtClean="0"/>
          </a:p>
          <a:p>
            <a:pPr marL="171450" indent="-171450">
              <a:buFont typeface="Wingdings" panose="05000000000000000000" pitchFamily="2" charset="2"/>
              <a:buChar char="§"/>
            </a:pPr>
            <a:r>
              <a:rPr lang="fr-FR" b="1" dirty="0" smtClean="0"/>
              <a:t>(en Rouge</a:t>
            </a:r>
            <a:r>
              <a:rPr lang="fr-FR" dirty="0" smtClean="0"/>
              <a:t>) dans la catégorie "éviter", on observe une progression du thème « facteurs environnementaux », qui est peu éloigné du thème</a:t>
            </a:r>
            <a:r>
              <a:rPr lang="fr-FR" baseline="0" dirty="0" smtClean="0"/>
              <a:t> des « </a:t>
            </a:r>
            <a:r>
              <a:rPr lang="fr-FR" dirty="0" smtClean="0"/>
              <a:t>substances addictives ». </a:t>
            </a:r>
          </a:p>
          <a:p>
            <a:pPr marL="171450" indent="-171450">
              <a:buFont typeface="Wingdings" panose="05000000000000000000" pitchFamily="2" charset="2"/>
              <a:buChar char="§"/>
            </a:pPr>
            <a:r>
              <a:rPr lang="fr-FR" b="1" dirty="0" smtClean="0"/>
              <a:t>(En jaune ) </a:t>
            </a:r>
            <a:r>
              <a:rPr lang="fr-FR" dirty="0" smtClean="0"/>
              <a:t>Il y a aussi un peu plus de réponses concernant  « les comportements à risques ». On retrouve aussi des réponses similaires pour la catégorie «  ne rien</a:t>
            </a:r>
            <a:r>
              <a:rPr lang="fr-FR" baseline="0" dirty="0" smtClean="0"/>
              <a:t> faire ».</a:t>
            </a:r>
            <a:endParaRPr lang="fr-FR" dirty="0"/>
          </a:p>
        </p:txBody>
      </p:sp>
      <p:sp>
        <p:nvSpPr>
          <p:cNvPr id="4" name="Espace réservé du numéro de diapositive 3"/>
          <p:cNvSpPr>
            <a:spLocks noGrp="1"/>
          </p:cNvSpPr>
          <p:nvPr>
            <p:ph type="sldNum" sz="quarter" idx="10"/>
          </p:nvPr>
        </p:nvSpPr>
        <p:spPr/>
        <p:txBody>
          <a:bodyPr/>
          <a:lstStyle/>
          <a:p>
            <a:fld id="{0F2DEBD4-AE78-4C12-A2C9-618FCE28B4FA}" type="slidenum">
              <a:rPr lang="fr-FR" smtClean="0"/>
              <a:t>12</a:t>
            </a:fld>
            <a:endParaRPr lang="fr-FR"/>
          </a:p>
        </p:txBody>
      </p:sp>
    </p:spTree>
    <p:extLst>
      <p:ext uri="{BB962C8B-B14F-4D97-AF65-F5344CB8AC3E}">
        <p14:creationId xmlns:p14="http://schemas.microsoft.com/office/powerpoint/2010/main" val="3895695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q"/>
            </a:pPr>
            <a:r>
              <a:rPr lang="fr-FR" dirty="0" smtClean="0"/>
              <a:t>Pour les étudiants en Master (</a:t>
            </a:r>
            <a:r>
              <a:rPr lang="fr-FR" b="1" dirty="0" smtClean="0"/>
              <a:t>en rouge</a:t>
            </a:r>
            <a:r>
              <a:rPr lang="fr-FR" dirty="0" smtClean="0"/>
              <a:t>) , </a:t>
            </a:r>
            <a:r>
              <a:rPr lang="fr-FR" b="0" dirty="0" smtClean="0"/>
              <a:t>les facteurs environnementaux </a:t>
            </a:r>
            <a:r>
              <a:rPr lang="fr-FR" dirty="0" smtClean="0"/>
              <a:t>semblent prendre plus d'espace, alors que les substances addictives et les comportements à risque sont réduits. </a:t>
            </a:r>
            <a:r>
              <a:rPr lang="fr-FR" b="0" dirty="0" smtClean="0"/>
              <a:t>Le tabagisme a diminué à 8 % de toutes les réponses</a:t>
            </a:r>
            <a:r>
              <a:rPr lang="fr-FR" dirty="0" smtClean="0"/>
              <a:t>, alors qu’il y avait 32 % de réponses pour les élèves de 4 </a:t>
            </a:r>
            <a:r>
              <a:rPr lang="fr-FR" dirty="0" err="1" smtClean="0"/>
              <a:t>ème</a:t>
            </a:r>
            <a:r>
              <a:rPr lang="fr-FR" dirty="0" smtClean="0"/>
              <a:t>. En fait, de façon surprenante, plus de 60 % des étudiants en master n'ont pas mentionné que le tabac devrait</a:t>
            </a:r>
            <a:r>
              <a:rPr lang="fr-FR" baseline="0" dirty="0" smtClean="0"/>
              <a:t> </a:t>
            </a:r>
            <a:r>
              <a:rPr lang="fr-FR" dirty="0" smtClean="0"/>
              <a:t>être évité. Il est probable que ces étudiants savent que le tabac est la première cause de cancer, mais ils pourraient commencer à considérer que d'autres facteurs pourraient aussi être importants. Ce qui est cohérent avec le</a:t>
            </a:r>
            <a:r>
              <a:rPr lang="fr-FR" baseline="0" dirty="0" smtClean="0"/>
              <a:t> </a:t>
            </a:r>
            <a:r>
              <a:rPr lang="fr-FR" dirty="0" smtClean="0"/>
              <a:t>nombre de réponses pour</a:t>
            </a:r>
            <a:r>
              <a:rPr lang="fr-FR" baseline="0" dirty="0" smtClean="0"/>
              <a:t> les</a:t>
            </a:r>
            <a:r>
              <a:rPr lang="fr-FR" dirty="0" smtClean="0"/>
              <a:t> facteurs environnementaux (comme les substances cancérigènes, la radioactivité, la pollution...). En fait, On</a:t>
            </a:r>
            <a:r>
              <a:rPr lang="fr-FR" baseline="0" dirty="0" smtClean="0"/>
              <a:t> pourrait supposer que </a:t>
            </a:r>
            <a:r>
              <a:rPr lang="fr-FR" dirty="0" smtClean="0"/>
              <a:t>leur représentation sur</a:t>
            </a:r>
            <a:r>
              <a:rPr lang="fr-FR" baseline="0" dirty="0" smtClean="0"/>
              <a:t> le tabagisme</a:t>
            </a:r>
            <a:r>
              <a:rPr lang="fr-FR" dirty="0" smtClean="0"/>
              <a:t> ait pu</a:t>
            </a:r>
            <a:r>
              <a:rPr lang="fr-FR" baseline="0" dirty="0" smtClean="0"/>
              <a:t> </a:t>
            </a:r>
            <a:r>
              <a:rPr lang="fr-FR" dirty="0" smtClean="0"/>
              <a:t>changé. </a:t>
            </a:r>
          </a:p>
          <a:p>
            <a:endParaRPr lang="fr-FR" dirty="0" smtClean="0"/>
          </a:p>
          <a:p>
            <a:pPr marL="171450" indent="-171450">
              <a:buFont typeface="Wingdings" panose="05000000000000000000" pitchFamily="2" charset="2"/>
              <a:buChar char="q"/>
            </a:pPr>
            <a:r>
              <a:rPr lang="fr-FR" b="1" dirty="0" smtClean="0"/>
              <a:t>Une</a:t>
            </a:r>
            <a:r>
              <a:rPr lang="fr-FR" b="1" baseline="0" dirty="0" smtClean="0"/>
              <a:t> </a:t>
            </a:r>
            <a:r>
              <a:rPr lang="fr-FR" b="1" dirty="0" smtClean="0"/>
              <a:t>autre grande catégorie </a:t>
            </a:r>
            <a:r>
              <a:rPr lang="fr-FR" dirty="0" smtClean="0"/>
              <a:t>de réponses qui apparait</a:t>
            </a:r>
            <a:r>
              <a:rPr lang="fr-FR" baseline="0" dirty="0" smtClean="0"/>
              <a:t> sur la carte,</a:t>
            </a:r>
            <a:r>
              <a:rPr lang="fr-FR" dirty="0" smtClean="0"/>
              <a:t> est </a:t>
            </a:r>
            <a:r>
              <a:rPr lang="fr-FR" b="1" dirty="0" smtClean="0"/>
              <a:t>celle du mode de vie (hygiène de vie) « en vert »</a:t>
            </a:r>
            <a:r>
              <a:rPr lang="fr-FR" dirty="0" smtClean="0"/>
              <a:t>. On remarque que cette catégorie correspond à ce qui devrait être fait pour éviter les facteurs environnementaux cancérigènes. On constate donc une certaine cohérence entre les réponses principales dans la catégorie "éviter" et celles qui sont dans la catégorie de "ce qui peut être fait". </a:t>
            </a:r>
          </a:p>
          <a:p>
            <a:pPr marL="171450" indent="-171450">
              <a:buFont typeface="Wingdings" panose="05000000000000000000" pitchFamily="2" charset="2"/>
              <a:buChar char="q"/>
            </a:pPr>
            <a:r>
              <a:rPr lang="fr-FR" dirty="0" smtClean="0"/>
              <a:t>Enfin, même pour les étudiants en master, nous avons trouvé une proportion similaire de réponses dans la catégorie « Ne</a:t>
            </a:r>
            <a:r>
              <a:rPr lang="fr-FR" baseline="0" dirty="0" smtClean="0"/>
              <a:t> rien faire </a:t>
            </a:r>
            <a:r>
              <a:rPr lang="fr-FR" dirty="0" smtClean="0"/>
              <a:t>". Il semblerait</a:t>
            </a:r>
            <a:r>
              <a:rPr lang="fr-FR" baseline="0" dirty="0" smtClean="0"/>
              <a:t> que</a:t>
            </a:r>
            <a:r>
              <a:rPr lang="fr-FR" dirty="0" smtClean="0"/>
              <a:t> même les étudiants en master considèrent le cancer comme une sorte de fatalité. A ce niveau, il pourrait être lié à la connaissance de la prédisposition génétique de certains cancers. </a:t>
            </a:r>
            <a:endParaRPr lang="fr-FR" dirty="0"/>
          </a:p>
        </p:txBody>
      </p:sp>
      <p:sp>
        <p:nvSpPr>
          <p:cNvPr id="4" name="Espace réservé du numéro de diapositive 3"/>
          <p:cNvSpPr>
            <a:spLocks noGrp="1"/>
          </p:cNvSpPr>
          <p:nvPr>
            <p:ph type="sldNum" sz="quarter" idx="10"/>
          </p:nvPr>
        </p:nvSpPr>
        <p:spPr/>
        <p:txBody>
          <a:bodyPr/>
          <a:lstStyle/>
          <a:p>
            <a:fld id="{0F2DEBD4-AE78-4C12-A2C9-618FCE28B4FA}" type="slidenum">
              <a:rPr lang="fr-FR" smtClean="0"/>
              <a:t>13</a:t>
            </a:fld>
            <a:endParaRPr lang="fr-FR"/>
          </a:p>
        </p:txBody>
      </p:sp>
    </p:spTree>
    <p:extLst>
      <p:ext uri="{BB962C8B-B14F-4D97-AF65-F5344CB8AC3E}">
        <p14:creationId xmlns:p14="http://schemas.microsoft.com/office/powerpoint/2010/main" val="2442125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q"/>
            </a:pPr>
            <a:r>
              <a:rPr lang="fr-FR" b="1" dirty="0" smtClean="0"/>
              <a:t>Si nous essayons maintenant de comparer les 3 niveaux ensemble</a:t>
            </a:r>
            <a:r>
              <a:rPr lang="fr-FR" dirty="0" smtClean="0"/>
              <a:t>, nous ne voyons pas de changement important dans la catégorie "</a:t>
            </a:r>
            <a:r>
              <a:rPr lang="fr-FR" b="1" dirty="0" smtClean="0"/>
              <a:t>ce qui peut être fait</a:t>
            </a:r>
            <a:r>
              <a:rPr lang="fr-FR" dirty="0" smtClean="0"/>
              <a:t>", </a:t>
            </a:r>
            <a:r>
              <a:rPr lang="fr-FR" b="0" dirty="0" smtClean="0"/>
              <a:t>(</a:t>
            </a:r>
            <a:r>
              <a:rPr lang="fr-FR" b="1" dirty="0" smtClean="0"/>
              <a:t>dans les différents vert des figures</a:t>
            </a:r>
            <a:r>
              <a:rPr lang="fr-FR" b="0" dirty="0" smtClean="0"/>
              <a:t>),</a:t>
            </a:r>
            <a:r>
              <a:rPr lang="fr-FR" dirty="0" smtClean="0"/>
              <a:t> ni concernant la catégorie « </a:t>
            </a:r>
            <a:r>
              <a:rPr lang="fr-FR" b="1" dirty="0" smtClean="0"/>
              <a:t>ne rien</a:t>
            </a:r>
            <a:r>
              <a:rPr lang="fr-FR" b="1" baseline="0" dirty="0" smtClean="0"/>
              <a:t> faire »</a:t>
            </a:r>
            <a:r>
              <a:rPr lang="fr-FR" b="1" dirty="0" smtClean="0"/>
              <a:t> (en jaune</a:t>
            </a:r>
            <a:r>
              <a:rPr lang="fr-FR" dirty="0" smtClean="0"/>
              <a:t>). Au contraire, même si globalement la catégorie "éviter" représente plus ou moins la moitié du nombre total de réponses à chaque niveau, il y a des différences importantes à l'intérieur de cette catégorie entre les 3 niveaux. </a:t>
            </a:r>
          </a:p>
          <a:p>
            <a:pPr marL="171450" indent="-171450">
              <a:buFont typeface="Wingdings" panose="05000000000000000000" pitchFamily="2" charset="2"/>
              <a:buChar char="q"/>
            </a:pPr>
            <a:r>
              <a:rPr lang="fr-FR" dirty="0" smtClean="0"/>
              <a:t>En effet, on</a:t>
            </a:r>
            <a:r>
              <a:rPr lang="fr-FR" baseline="0" dirty="0" smtClean="0"/>
              <a:t> peut </a:t>
            </a:r>
            <a:r>
              <a:rPr lang="fr-FR" dirty="0" smtClean="0"/>
              <a:t>remarquer </a:t>
            </a:r>
            <a:r>
              <a:rPr lang="fr-FR" b="1" dirty="0" smtClean="0"/>
              <a:t>une surreprésentation de la sous-catégorie « substances addictives</a:t>
            </a:r>
            <a:r>
              <a:rPr lang="fr-FR" baseline="0" dirty="0" smtClean="0"/>
              <a:t> »</a:t>
            </a:r>
            <a:r>
              <a:rPr lang="fr-FR" dirty="0" smtClean="0"/>
              <a:t> ( au niveau de la classe de 4 </a:t>
            </a:r>
            <a:r>
              <a:rPr lang="fr-FR" dirty="0" err="1" smtClean="0"/>
              <a:t>ème</a:t>
            </a:r>
            <a:r>
              <a:rPr lang="fr-FR" dirty="0" smtClean="0"/>
              <a:t>). Ensuite, cette sous-catégorie de réponses semble devenir moins importante au fur et à</a:t>
            </a:r>
            <a:r>
              <a:rPr lang="fr-FR" baseline="0" dirty="0" smtClean="0"/>
              <a:t> mesure qu’on progresse dans le niveau scolaire</a:t>
            </a:r>
            <a:r>
              <a:rPr lang="fr-FR" dirty="0" smtClean="0"/>
              <a:t>.</a:t>
            </a:r>
          </a:p>
          <a:p>
            <a:pPr marL="171450" indent="-171450">
              <a:buFont typeface="Wingdings" panose="05000000000000000000" pitchFamily="2" charset="2"/>
              <a:buChar char="q"/>
            </a:pPr>
            <a:r>
              <a:rPr lang="fr-FR" b="1" dirty="0" smtClean="0"/>
              <a:t>La sous-catégorie "facteurs environnementaux"</a:t>
            </a:r>
            <a:r>
              <a:rPr lang="fr-FR" dirty="0" smtClean="0"/>
              <a:t> suit la tendance inverse. C'est très petit en classe de 4 </a:t>
            </a:r>
            <a:r>
              <a:rPr lang="fr-FR" dirty="0" err="1" smtClean="0"/>
              <a:t>ème</a:t>
            </a:r>
            <a:r>
              <a:rPr lang="fr-FR" dirty="0" smtClean="0"/>
              <a:t> (7%), ça passe à 18% (en classe de 1 ère) et pour finir finalement à 26% (en master.)</a:t>
            </a:r>
          </a:p>
          <a:p>
            <a:endParaRPr lang="fr-FR" dirty="0"/>
          </a:p>
        </p:txBody>
      </p:sp>
      <p:sp>
        <p:nvSpPr>
          <p:cNvPr id="4" name="Espace réservé du numéro de diapositive 3"/>
          <p:cNvSpPr>
            <a:spLocks noGrp="1"/>
          </p:cNvSpPr>
          <p:nvPr>
            <p:ph type="sldNum" sz="quarter" idx="10"/>
          </p:nvPr>
        </p:nvSpPr>
        <p:spPr/>
        <p:txBody>
          <a:bodyPr/>
          <a:lstStyle/>
          <a:p>
            <a:fld id="{0F2DEBD4-AE78-4C12-A2C9-618FCE28B4FA}" type="slidenum">
              <a:rPr lang="fr-FR" smtClean="0"/>
              <a:t>14</a:t>
            </a:fld>
            <a:endParaRPr lang="fr-FR"/>
          </a:p>
        </p:txBody>
      </p:sp>
    </p:spTree>
    <p:extLst>
      <p:ext uri="{BB962C8B-B14F-4D97-AF65-F5344CB8AC3E}">
        <p14:creationId xmlns:p14="http://schemas.microsoft.com/office/powerpoint/2010/main" val="3802594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smtClean="0">
                <a:solidFill>
                  <a:schemeClr val="tx1"/>
                </a:solidFill>
                <a:effectLst/>
                <a:latin typeface="+mn-lt"/>
                <a:ea typeface="+mn-ea"/>
                <a:cs typeface="+mn-cs"/>
              </a:rPr>
              <a:t>Pour cette étude, on a fait le choix de faire un test d’indépendance du khi</a:t>
            </a:r>
            <a:r>
              <a:rPr lang="fr-FR" sz="1200" kern="1200" baseline="0" dirty="0" smtClean="0">
                <a:solidFill>
                  <a:schemeClr val="tx1"/>
                </a:solidFill>
                <a:effectLst/>
                <a:latin typeface="+mn-lt"/>
                <a:ea typeface="+mn-ea"/>
                <a:cs typeface="+mn-cs"/>
              </a:rPr>
              <a:t> 2 pour </a:t>
            </a:r>
            <a:r>
              <a:rPr lang="fr-FR" dirty="0" smtClean="0"/>
              <a:t>déterminer les effets significatifs</a:t>
            </a:r>
            <a:r>
              <a:rPr lang="fr-FR" baseline="0" dirty="0" smtClean="0"/>
              <a:t> entre les niveaux</a:t>
            </a:r>
            <a:endParaRPr lang="fr-FR" sz="1200" kern="1200" dirty="0" smtClean="0">
              <a:solidFill>
                <a:schemeClr val="tx1"/>
              </a:solidFill>
              <a:effectLst/>
              <a:latin typeface="+mn-lt"/>
              <a:ea typeface="+mn-ea"/>
              <a:cs typeface="+mn-cs"/>
            </a:endParaRPr>
          </a:p>
          <a:p>
            <a:pPr marL="0" indent="0">
              <a:buFont typeface="Arial" panose="020B0604020202020204" pitchFamily="34" charset="0"/>
              <a:buNone/>
            </a:pPr>
            <a:endParaRPr lang="fr-FR" sz="1200" b="1" i="0" u="none" strike="noStrike" kern="1200" dirty="0" smtClean="0">
              <a:solidFill>
                <a:schemeClr val="tx1"/>
              </a:solidFill>
              <a:effectLst/>
              <a:latin typeface="+mn-lt"/>
              <a:ea typeface="+mn-ea"/>
              <a:cs typeface="+mn-cs"/>
            </a:endParaRPr>
          </a:p>
          <a:p>
            <a:pPr marL="0" indent="0">
              <a:buFont typeface="Arial" panose="020B0604020202020204" pitchFamily="34" charset="0"/>
              <a:buNone/>
            </a:pPr>
            <a:r>
              <a:rPr lang="fr-FR" sz="1200" b="1" i="0" u="none" strike="noStrike" kern="1200" dirty="0" smtClean="0">
                <a:solidFill>
                  <a:schemeClr val="tx1"/>
                </a:solidFill>
                <a:effectLst/>
                <a:latin typeface="+mn-lt"/>
                <a:ea typeface="+mn-ea"/>
                <a:cs typeface="+mn-cs"/>
              </a:rPr>
              <a:t>En</a:t>
            </a:r>
            <a:r>
              <a:rPr lang="fr-FR" sz="1200" b="1" i="0" u="none" strike="noStrike" kern="1200" baseline="0" dirty="0" smtClean="0">
                <a:solidFill>
                  <a:schemeClr val="tx1"/>
                </a:solidFill>
                <a:effectLst/>
                <a:latin typeface="+mn-lt"/>
                <a:ea typeface="+mn-ea"/>
                <a:cs typeface="+mn-cs"/>
              </a:rPr>
              <a:t> utilisant ce test, on obtient les effets suivants : </a:t>
            </a:r>
            <a:endParaRPr lang="fr-FR" sz="1200" b="1" i="0" u="none" strike="noStrike"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FR" sz="1200" b="0" i="0" u="none" strike="noStrike" kern="1200" dirty="0" smtClean="0">
                <a:solidFill>
                  <a:schemeClr val="tx1"/>
                </a:solidFill>
                <a:effectLst/>
                <a:latin typeface="+mn-lt"/>
                <a:ea typeface="+mn-ea"/>
                <a:cs typeface="+mn-cs"/>
              </a:rPr>
              <a:t>Différence significative entre les niveaux</a:t>
            </a:r>
            <a:r>
              <a:rPr lang="fr-FR" dirty="0" smtClean="0"/>
              <a:t> pour les Comportements à</a:t>
            </a:r>
            <a:r>
              <a:rPr lang="fr-FR" baseline="0" dirty="0" smtClean="0"/>
              <a:t> risques</a:t>
            </a:r>
            <a:endParaRPr lang="fr-FR" dirty="0" smtClean="0"/>
          </a:p>
          <a:p>
            <a:pPr marL="171450" indent="-171450">
              <a:buFont typeface="Arial" panose="020B0604020202020204" pitchFamily="34" charset="0"/>
              <a:buChar char="•"/>
            </a:pPr>
            <a:r>
              <a:rPr lang="fr-FR" sz="1200" b="0" i="0" u="none" strike="noStrike" kern="1200" dirty="0" smtClean="0">
                <a:solidFill>
                  <a:schemeClr val="tx1"/>
                </a:solidFill>
                <a:effectLst/>
                <a:latin typeface="+mn-lt"/>
                <a:ea typeface="+mn-ea"/>
                <a:cs typeface="+mn-cs"/>
              </a:rPr>
              <a:t>Différence très significative entre les niveaux pour</a:t>
            </a:r>
            <a:r>
              <a:rPr lang="fr-FR" dirty="0" smtClean="0"/>
              <a:t> les substances addictives</a:t>
            </a:r>
          </a:p>
          <a:p>
            <a:pPr marL="171450" indent="-171450">
              <a:buFont typeface="Arial" panose="020B0604020202020204" pitchFamily="34" charset="0"/>
              <a:buChar char="•"/>
            </a:pPr>
            <a:r>
              <a:rPr lang="fr-FR" dirty="0" smtClean="0"/>
              <a:t>Différence très significative entre les niveaux pour les facteurs</a:t>
            </a:r>
            <a:r>
              <a:rPr lang="fr-FR" baseline="0" dirty="0" smtClean="0"/>
              <a:t> environnementaux</a:t>
            </a:r>
            <a:endParaRPr lang="fr-FR" dirty="0" smtClean="0"/>
          </a:p>
          <a:p>
            <a:pPr marL="171450" indent="-171450">
              <a:buFont typeface="Arial" panose="020B0604020202020204" pitchFamily="34" charset="0"/>
              <a:buChar char="•"/>
            </a:pPr>
            <a:r>
              <a:rPr lang="fr-FR" sz="1200" b="0" i="0" u="none" strike="noStrike" kern="1200" dirty="0" smtClean="0">
                <a:solidFill>
                  <a:schemeClr val="tx1"/>
                </a:solidFill>
                <a:effectLst/>
                <a:latin typeface="+mn-lt"/>
                <a:ea typeface="+mn-ea"/>
                <a:cs typeface="+mn-cs"/>
              </a:rPr>
              <a:t>Différence significative entre les niveaux</a:t>
            </a:r>
            <a:r>
              <a:rPr lang="fr-FR" dirty="0" smtClean="0"/>
              <a:t> pour la prévention médicale.       </a:t>
            </a:r>
          </a:p>
          <a:p>
            <a:pPr marL="171450" indent="-171450">
              <a:buFont typeface="Arial" panose="020B0604020202020204" pitchFamily="34" charset="0"/>
              <a:buChar char="•"/>
            </a:pPr>
            <a:endParaRPr lang="fr-FR" dirty="0" smtClean="0"/>
          </a:p>
          <a:p>
            <a:pPr marL="171450" indent="-171450">
              <a:buFont typeface="Wingdings" panose="05000000000000000000" pitchFamily="2" charset="2"/>
              <a:buChar char="q"/>
            </a:pPr>
            <a:r>
              <a:rPr lang="fr-FR" b="1" u="sng" dirty="0" smtClean="0"/>
              <a:t>Plan d’expérience</a:t>
            </a:r>
          </a:p>
          <a:p>
            <a:pPr marL="171450" indent="-171450">
              <a:buFont typeface="Arial" panose="020B0604020202020204" pitchFamily="34" charset="0"/>
              <a:buChar char="•"/>
            </a:pPr>
            <a:endParaRPr lang="fr-FR" dirty="0" smtClean="0"/>
          </a:p>
          <a:p>
            <a:pPr>
              <a:buFont typeface="Wingdings" panose="05000000000000000000" pitchFamily="2" charset="2"/>
              <a:buChar char="q"/>
            </a:pPr>
            <a:r>
              <a:rPr lang="fr-FR" sz="1200" dirty="0" smtClean="0"/>
              <a:t>Première variable (VI) </a:t>
            </a:r>
            <a:r>
              <a:rPr lang="fr-FR" sz="1200" b="1" dirty="0" smtClean="0"/>
              <a:t>Sexe</a:t>
            </a:r>
            <a:r>
              <a:rPr lang="fr-FR" sz="1200" dirty="0" smtClean="0"/>
              <a:t> avec 2 modalités :</a:t>
            </a:r>
          </a:p>
          <a:p>
            <a:pPr>
              <a:buFont typeface="Wingdings" panose="05000000000000000000" pitchFamily="2" charset="2"/>
              <a:buChar char="§"/>
            </a:pPr>
            <a:r>
              <a:rPr lang="fr-FR" sz="1200" dirty="0" smtClean="0"/>
              <a:t>Garçons</a:t>
            </a:r>
          </a:p>
          <a:p>
            <a:pPr>
              <a:buFont typeface="Wingdings" panose="05000000000000000000" pitchFamily="2" charset="2"/>
              <a:buChar char="§"/>
            </a:pPr>
            <a:r>
              <a:rPr lang="fr-FR" sz="1200" dirty="0" smtClean="0"/>
              <a:t>Filles</a:t>
            </a:r>
          </a:p>
          <a:p>
            <a:pPr>
              <a:buFont typeface="Wingdings" panose="05000000000000000000" pitchFamily="2" charset="2"/>
              <a:buChar char="q"/>
            </a:pPr>
            <a:r>
              <a:rPr lang="fr-FR" sz="1200" dirty="0" smtClean="0"/>
              <a:t>Seconde variable (VI) </a:t>
            </a:r>
            <a:r>
              <a:rPr lang="fr-FR" sz="1200" b="1" dirty="0" smtClean="0"/>
              <a:t>Niveau</a:t>
            </a:r>
            <a:r>
              <a:rPr lang="fr-FR" sz="1200" dirty="0" smtClean="0"/>
              <a:t> avec 3 modalités :</a:t>
            </a:r>
          </a:p>
          <a:p>
            <a:pPr>
              <a:buFont typeface="Wingdings" panose="05000000000000000000" pitchFamily="2" charset="2"/>
              <a:buChar char="§"/>
            </a:pPr>
            <a:r>
              <a:rPr lang="fr-FR" sz="1200" dirty="0" smtClean="0"/>
              <a:t>Master</a:t>
            </a:r>
          </a:p>
          <a:p>
            <a:pPr>
              <a:buFont typeface="Wingdings" panose="05000000000000000000" pitchFamily="2" charset="2"/>
              <a:buChar char="§"/>
            </a:pPr>
            <a:r>
              <a:rPr lang="fr-FR" sz="1200" dirty="0" smtClean="0"/>
              <a:t>Première</a:t>
            </a:r>
          </a:p>
          <a:p>
            <a:pPr>
              <a:buFont typeface="Wingdings" panose="05000000000000000000" pitchFamily="2" charset="2"/>
              <a:buChar char="§"/>
            </a:pPr>
            <a:r>
              <a:rPr lang="fr-FR" sz="1200" dirty="0" smtClean="0"/>
              <a:t>Quatrième</a:t>
            </a:r>
          </a:p>
          <a:p>
            <a:pPr>
              <a:buFont typeface="Wingdings" panose="05000000000000000000" pitchFamily="2" charset="2"/>
              <a:buChar char="q"/>
            </a:pPr>
            <a:r>
              <a:rPr lang="fr-FR" sz="1200" dirty="0" smtClean="0"/>
              <a:t>Troisième variable (VD) = </a:t>
            </a:r>
            <a:r>
              <a:rPr lang="fr-FR" sz="1200" b="1" dirty="0" smtClean="0"/>
              <a:t>Nombre de réponses</a:t>
            </a:r>
          </a:p>
          <a:p>
            <a:pPr marL="0" indent="0">
              <a:buFont typeface="Arial" panose="020B0604020202020204" pitchFamily="34" charset="0"/>
              <a:buNone/>
            </a:pPr>
            <a:r>
              <a:rPr lang="fr-FR" dirty="0" smtClean="0"/>
              <a:t>                                                                                                          </a:t>
            </a:r>
          </a:p>
        </p:txBody>
      </p:sp>
      <p:sp>
        <p:nvSpPr>
          <p:cNvPr id="4" name="Espace réservé du numéro de diapositive 3"/>
          <p:cNvSpPr>
            <a:spLocks noGrp="1"/>
          </p:cNvSpPr>
          <p:nvPr>
            <p:ph type="sldNum" sz="quarter" idx="10"/>
          </p:nvPr>
        </p:nvSpPr>
        <p:spPr/>
        <p:txBody>
          <a:bodyPr/>
          <a:lstStyle/>
          <a:p>
            <a:fld id="{0F2DEBD4-AE78-4C12-A2C9-618FCE28B4FA}" type="slidenum">
              <a:rPr lang="fr-FR" smtClean="0"/>
              <a:t>15</a:t>
            </a:fld>
            <a:endParaRPr lang="fr-FR"/>
          </a:p>
        </p:txBody>
      </p:sp>
    </p:spTree>
    <p:extLst>
      <p:ext uri="{BB962C8B-B14F-4D97-AF65-F5344CB8AC3E}">
        <p14:creationId xmlns:p14="http://schemas.microsoft.com/office/powerpoint/2010/main" val="244647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En</a:t>
            </a:r>
            <a:r>
              <a:rPr lang="fr-FR" sz="1200" b="1" kern="1200" baseline="0" dirty="0" smtClean="0">
                <a:solidFill>
                  <a:schemeClr val="tx1"/>
                </a:solidFill>
                <a:effectLst/>
                <a:latin typeface="+mn-lt"/>
                <a:ea typeface="+mn-ea"/>
                <a:cs typeface="+mn-cs"/>
              </a:rPr>
              <a:t> conclusion </a:t>
            </a:r>
          </a:p>
          <a:p>
            <a:endParaRPr lang="fr-FR" sz="1200" b="1"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Ce qui semble le plus remarquable lorsqu’on compare les trois niveaux d’étude, c’est une augmentation progressive du nombre de réponses dans la sous-catégorie « facteurs environnementaux ». La différence entre les trois niveaux est très significative (p&lt;0,001). </a:t>
            </a: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Il semble donc qu’avec l’âge, les étudiants considèrent de plus en plus les éléments nocifs de l’environnement comme déterminants dans le risque d’apparition du cancer. </a:t>
            </a: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Parallèlement, les étudiants semblent également accorder de plus en plus d’importance au mode de vie des personnes. Le nombre de réponses dans cette catégorie, rapportée au nombre d’élèves interrogés est très significativement différent entre les trois niveaux (p&lt;0,001). On observe une forte corrélation entre les variations des deux sous-catégories « facteurs environnementaux » et « hygiène de vie »  (C.C. : 0,988). On peut remarquer que la plupart des réponses de la catégorie « hygiène de vie » correspond à ce qui devrait être fait pour éviter les facteurs environnementaux qui risquent de provoquer un cancer (ex</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 manger sainement », « avoir une vie saine »). Il y a donc une certaine cohérence entre l’augmentation parallèle de ces deux types de réponses.</a:t>
            </a: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Au contraire la fréquence des réponses dans la sous-catégorie « substances addictives » semble diminuer avec l’âge. (Différence très significative entre les trois niveaux, p&lt;0,001). Elle est fortement et inversement corrélée avec la fréquence des réponses dans la catégorie « facteurs environnementaux » (C.C. : - 0,995).</a:t>
            </a: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De même, l’importance du facteur « prévention médicale » semble diminuer dans l’esprit des étudiants plus âgés (p&lt;0,05). </a:t>
            </a:r>
          </a:p>
          <a:p>
            <a:endParaRPr lang="fr-FR" dirty="0"/>
          </a:p>
        </p:txBody>
      </p:sp>
      <p:sp>
        <p:nvSpPr>
          <p:cNvPr id="4" name="Espace réservé du numéro de diapositive 3"/>
          <p:cNvSpPr>
            <a:spLocks noGrp="1"/>
          </p:cNvSpPr>
          <p:nvPr>
            <p:ph type="sldNum" sz="quarter" idx="10"/>
          </p:nvPr>
        </p:nvSpPr>
        <p:spPr/>
        <p:txBody>
          <a:bodyPr/>
          <a:lstStyle/>
          <a:p>
            <a:fld id="{0F2DEBD4-AE78-4C12-A2C9-618FCE28B4FA}" type="slidenum">
              <a:rPr lang="fr-FR" smtClean="0"/>
              <a:t>16</a:t>
            </a:fld>
            <a:endParaRPr lang="fr-FR"/>
          </a:p>
        </p:txBody>
      </p:sp>
    </p:spTree>
    <p:extLst>
      <p:ext uri="{BB962C8B-B14F-4D97-AF65-F5344CB8AC3E}">
        <p14:creationId xmlns:p14="http://schemas.microsoft.com/office/powerpoint/2010/main" val="2623061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F2DEBD4-AE78-4C12-A2C9-618FCE28B4FA}" type="slidenum">
              <a:rPr lang="fr-FR" smtClean="0"/>
              <a:t>17</a:t>
            </a:fld>
            <a:endParaRPr lang="fr-FR"/>
          </a:p>
        </p:txBody>
      </p:sp>
    </p:spTree>
    <p:extLst>
      <p:ext uri="{BB962C8B-B14F-4D97-AF65-F5344CB8AC3E}">
        <p14:creationId xmlns:p14="http://schemas.microsoft.com/office/powerpoint/2010/main" val="24102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FR" sz="1200" b="1" kern="1200" dirty="0" smtClean="0">
                <a:solidFill>
                  <a:schemeClr val="tx1"/>
                </a:solidFill>
                <a:effectLst/>
                <a:latin typeface="+mn-lt"/>
                <a:ea typeface="+mn-ea"/>
                <a:cs typeface="+mn-cs"/>
              </a:rPr>
              <a:t>Pour</a:t>
            </a:r>
            <a:r>
              <a:rPr lang="fr-FR" sz="1200" b="1" kern="1200" baseline="0" dirty="0" smtClean="0">
                <a:solidFill>
                  <a:schemeClr val="tx1"/>
                </a:solidFill>
                <a:effectLst/>
                <a:latin typeface="+mn-lt"/>
                <a:ea typeface="+mn-ea"/>
                <a:cs typeface="+mn-cs"/>
              </a:rPr>
              <a:t> introduire cette étude, on peut avancer comme constat suivant que l</a:t>
            </a:r>
            <a:r>
              <a:rPr lang="fr-FR" sz="1200" b="1" kern="1200" dirty="0" smtClean="0">
                <a:solidFill>
                  <a:schemeClr val="tx1"/>
                </a:solidFill>
                <a:effectLst/>
                <a:latin typeface="+mn-lt"/>
                <a:ea typeface="+mn-ea"/>
                <a:cs typeface="+mn-cs"/>
              </a:rPr>
              <a:t>e Cancer </a:t>
            </a:r>
            <a:r>
              <a:rPr lang="fr-FR" sz="1200" kern="1200" dirty="0" smtClean="0">
                <a:solidFill>
                  <a:schemeClr val="tx1"/>
                </a:solidFill>
                <a:effectLst/>
                <a:latin typeface="+mn-lt"/>
                <a:ea typeface="+mn-ea"/>
                <a:cs typeface="+mn-cs"/>
              </a:rPr>
              <a:t>est l'une des maladies les plus connues et les plus redoutées. Il est considéré par la plus grande partie de la population, comme la maladie la plus effrayante, notamment parce que ses causes gardent encore une part de mystère.</a:t>
            </a:r>
          </a:p>
          <a:p>
            <a:pPr marL="171450" indent="-171450">
              <a:buFont typeface="Arial" panose="020B0604020202020204" pitchFamily="34" charset="0"/>
              <a:buChar char="•"/>
            </a:pPr>
            <a:r>
              <a:rPr lang="fr-FR" sz="1200" b="1" kern="1200" dirty="0" smtClean="0">
                <a:solidFill>
                  <a:schemeClr val="tx1"/>
                </a:solidFill>
                <a:effectLst/>
                <a:latin typeface="+mn-lt"/>
                <a:ea typeface="+mn-ea"/>
                <a:cs typeface="+mn-cs"/>
              </a:rPr>
              <a:t> Le cancer véhicule encore une représentation sociale </a:t>
            </a:r>
            <a:r>
              <a:rPr lang="fr-FR" sz="1200" kern="1200" dirty="0" smtClean="0">
                <a:solidFill>
                  <a:schemeClr val="tx1"/>
                </a:solidFill>
                <a:effectLst/>
                <a:latin typeface="+mn-lt"/>
                <a:ea typeface="+mn-ea"/>
                <a:cs typeface="+mn-cs"/>
              </a:rPr>
              <a:t>à la fois péjorative et taboue, et peut être vécu comme une condamnation, une fatalité, voire même laissé indifférent.</a:t>
            </a:r>
          </a:p>
          <a:p>
            <a:pPr marL="171450" indent="-171450">
              <a:buFont typeface="Arial" panose="020B0604020202020204" pitchFamily="34" charset="0"/>
              <a:buChar char="•"/>
            </a:pPr>
            <a:r>
              <a:rPr lang="fr-FR" sz="1200" b="1" kern="1200" dirty="0" smtClean="0">
                <a:solidFill>
                  <a:schemeClr val="tx1"/>
                </a:solidFill>
                <a:effectLst/>
                <a:latin typeface="+mn-lt"/>
                <a:ea typeface="+mn-ea"/>
                <a:cs typeface="+mn-cs"/>
              </a:rPr>
              <a:t>Le mot « Cancer</a:t>
            </a:r>
            <a:r>
              <a:rPr lang="fr-FR" sz="1200" kern="1200" dirty="0" smtClean="0">
                <a:solidFill>
                  <a:schemeClr val="tx1"/>
                </a:solidFill>
                <a:effectLst/>
                <a:latin typeface="+mn-lt"/>
                <a:ea typeface="+mn-ea"/>
                <a:cs typeface="+mn-cs"/>
              </a:rPr>
              <a:t> » existait déjà durant l’antiquité, et sa connotation construite au cours des siècles, faisaient déjà émergé des images de terreur et d’angoisse, que l’on retrouve à la base des croyances populaires. Le cancer était considérée comme une maladie incurable, avec peu d’espoir de guérison. Il était souvent associé à l’image négative de la « peste des temps modernes ». Etre atteint de la maladie du cancer était considéré comme « honteux » et « on en parlait pas » dans les foyers.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kern="1200" dirty="0" smtClean="0">
                <a:solidFill>
                  <a:schemeClr val="tx1"/>
                </a:solidFill>
                <a:effectLst/>
                <a:latin typeface="+mn-lt"/>
                <a:ea typeface="+mn-ea"/>
                <a:cs typeface="+mn-cs"/>
              </a:rPr>
              <a:t>Le concept de Représentation</a:t>
            </a:r>
            <a:r>
              <a:rPr lang="fr-FR" sz="1200" kern="1200" dirty="0" smtClean="0">
                <a:solidFill>
                  <a:schemeClr val="tx1"/>
                </a:solidFill>
                <a:effectLst/>
                <a:latin typeface="+mn-lt"/>
                <a:ea typeface="+mn-ea"/>
                <a:cs typeface="+mn-cs"/>
              </a:rPr>
              <a:t> est considéré comme une notion centrale, en sciences humaines et sociales.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Prioritairement traité en termes de représentations collectives, dans les travaux de Durkheim, il a été repris et développé dans plusieurs domaines des sciences sociales, notamment en Anthropologie, en Sociologie, en Psychologie sociale, etc…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kern="1200" dirty="0" smtClean="0">
                <a:solidFill>
                  <a:schemeClr val="tx1"/>
                </a:solidFill>
                <a:effectLst/>
                <a:latin typeface="+mn-lt"/>
                <a:ea typeface="+mn-ea"/>
                <a:cs typeface="+mn-cs"/>
              </a:rPr>
              <a:t>La représentation sociale se définit</a:t>
            </a:r>
            <a:r>
              <a:rPr lang="fr-FR" sz="1200" kern="1200" dirty="0" smtClean="0">
                <a:solidFill>
                  <a:schemeClr val="tx1"/>
                </a:solidFill>
                <a:effectLst/>
                <a:latin typeface="+mn-lt"/>
                <a:ea typeface="+mn-ea"/>
                <a:cs typeface="+mn-cs"/>
              </a:rPr>
              <a:t>, selon </a:t>
            </a:r>
            <a:r>
              <a:rPr lang="fr-FR" sz="1200" kern="1200" dirty="0" err="1" smtClean="0">
                <a:solidFill>
                  <a:schemeClr val="tx1"/>
                </a:solidFill>
                <a:effectLst/>
                <a:latin typeface="+mn-lt"/>
                <a:ea typeface="+mn-ea"/>
                <a:cs typeface="+mn-cs"/>
              </a:rPr>
              <a:t>Jodelet</a:t>
            </a:r>
            <a:r>
              <a:rPr lang="fr-FR" sz="1200" kern="1200" dirty="0" smtClean="0">
                <a:solidFill>
                  <a:schemeClr val="tx1"/>
                </a:solidFill>
                <a:effectLst/>
                <a:latin typeface="+mn-lt"/>
                <a:ea typeface="+mn-ea"/>
                <a:cs typeface="+mn-cs"/>
              </a:rPr>
              <a:t> (2003, p. 53) comme des « formes de connaissances socialement élaborées et partagées, ayant une visée pratique et concourant à la construction d’une réalité commune à un ensemble social ».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smtClean="0">
                <a:solidFill>
                  <a:schemeClr val="tx1"/>
                </a:solidFill>
                <a:effectLst/>
                <a:latin typeface="+mn-lt"/>
                <a:ea typeface="+mn-ea"/>
                <a:cs typeface="+mn-cs"/>
              </a:rPr>
              <a:t>La représentation est une « organisation signifiante », qui permet à l’individu ou au groupe de donner un sens à ses conduits, et de comprendre la réalité, et qui va déterminer leurs comportements et leurs pratiques (</a:t>
            </a:r>
            <a:r>
              <a:rPr lang="fr-FR" sz="1200" kern="1200" dirty="0" err="1" smtClean="0">
                <a:solidFill>
                  <a:schemeClr val="tx1"/>
                </a:solidFill>
                <a:effectLst/>
                <a:latin typeface="+mn-lt"/>
                <a:ea typeface="+mn-ea"/>
                <a:cs typeface="+mn-cs"/>
              </a:rPr>
              <a:t>Abric</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ibid</a:t>
            </a:r>
            <a:r>
              <a:rPr lang="fr-FR" sz="1200" kern="1200" dirty="0" smtClean="0">
                <a:solidFill>
                  <a:schemeClr val="tx1"/>
                </a:solidFill>
                <a:effectLst/>
                <a:latin typeface="+mn-lt"/>
                <a:ea typeface="+mn-ea"/>
                <a:cs typeface="+mn-cs"/>
              </a:rPr>
              <a:t>, p. 13).</a:t>
            </a:r>
          </a:p>
          <a:p>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F2DEBD4-AE78-4C12-A2C9-618FCE28B4FA}" type="slidenum">
              <a:rPr lang="fr-FR" smtClean="0"/>
              <a:t>2</a:t>
            </a:fld>
            <a:endParaRPr lang="fr-FR"/>
          </a:p>
        </p:txBody>
      </p:sp>
    </p:spTree>
    <p:extLst>
      <p:ext uri="{BB962C8B-B14F-4D97-AF65-F5344CB8AC3E}">
        <p14:creationId xmlns:p14="http://schemas.microsoft.com/office/powerpoint/2010/main" val="1903621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smtClean="0">
                <a:solidFill>
                  <a:schemeClr val="tx1"/>
                </a:solidFill>
                <a:effectLst/>
                <a:latin typeface="+mn-lt"/>
                <a:ea typeface="+mn-ea"/>
                <a:cs typeface="+mn-cs"/>
              </a:rPr>
              <a:t>Avant de vous présenter cette étude, je voudrais déjà vous donner quelques résultats, déjà publiés dans une étude </a:t>
            </a:r>
            <a:r>
              <a:rPr lang="fr-FR" sz="1200" b="1"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 où des</a:t>
            </a:r>
            <a:r>
              <a:rPr lang="fr-FR" sz="1200" kern="1200" baseline="0" dirty="0" smtClean="0">
                <a:solidFill>
                  <a:schemeClr val="tx1"/>
                </a:solidFill>
                <a:effectLst/>
                <a:latin typeface="+mn-lt"/>
                <a:ea typeface="+mn-ea"/>
                <a:cs typeface="+mn-cs"/>
              </a:rPr>
              <a:t> élèves de 6 </a:t>
            </a:r>
            <a:r>
              <a:rPr lang="fr-FR" sz="1200" kern="1200" baseline="0" dirty="0" err="1" smtClean="0">
                <a:solidFill>
                  <a:schemeClr val="tx1"/>
                </a:solidFill>
                <a:effectLst/>
                <a:latin typeface="+mn-lt"/>
                <a:ea typeface="+mn-ea"/>
                <a:cs typeface="+mn-cs"/>
              </a:rPr>
              <a:t>ème</a:t>
            </a:r>
            <a:r>
              <a:rPr lang="fr-FR" sz="1200" kern="1200" baseline="0" dirty="0" smtClean="0">
                <a:solidFill>
                  <a:schemeClr val="tx1"/>
                </a:solidFill>
                <a:effectLst/>
                <a:latin typeface="+mn-lt"/>
                <a:ea typeface="+mn-ea"/>
                <a:cs typeface="+mn-cs"/>
              </a:rPr>
              <a:t>, devaient répondre à plusieurs questions, concernant le cancer </a:t>
            </a:r>
            <a:r>
              <a:rPr lang="fr-FR" sz="1200" kern="1200" dirty="0" smtClean="0">
                <a:solidFill>
                  <a:schemeClr val="tx1"/>
                </a:solidFill>
                <a:effectLst/>
                <a:latin typeface="+mn-lt"/>
                <a:ea typeface="+mn-ea"/>
                <a:cs typeface="+mn-cs"/>
              </a:rPr>
              <a:t>: parmi les différentes questions posées aux élèves, ils devaient citer les maladies qui</a:t>
            </a:r>
            <a:r>
              <a:rPr lang="fr-FR" sz="1200" kern="1200" baseline="0" dirty="0" smtClean="0">
                <a:solidFill>
                  <a:schemeClr val="tx1"/>
                </a:solidFill>
                <a:effectLst/>
                <a:latin typeface="+mn-lt"/>
                <a:ea typeface="+mn-ea"/>
                <a:cs typeface="+mn-cs"/>
              </a:rPr>
              <a:t> leur venaien</a:t>
            </a:r>
            <a:r>
              <a:rPr lang="fr-FR" sz="1200" kern="1200" dirty="0" smtClean="0">
                <a:solidFill>
                  <a:schemeClr val="tx1"/>
                </a:solidFill>
                <a:effectLst/>
                <a:latin typeface="+mn-lt"/>
                <a:ea typeface="+mn-ea"/>
                <a:cs typeface="+mn-cs"/>
              </a:rPr>
              <a:t>t à l’esprit.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smtClean="0">
                <a:solidFill>
                  <a:schemeClr val="tx1"/>
                </a:solidFill>
                <a:effectLst/>
                <a:latin typeface="+mn-lt"/>
                <a:ea typeface="+mn-ea"/>
                <a:cs typeface="+mn-cs"/>
              </a:rPr>
              <a:t>Comme on peut l’observer sur</a:t>
            </a:r>
            <a:r>
              <a:rPr lang="fr-FR" sz="1200" kern="1200" baseline="0" dirty="0" smtClean="0">
                <a:solidFill>
                  <a:schemeClr val="tx1"/>
                </a:solidFill>
                <a:effectLst/>
                <a:latin typeface="+mn-lt"/>
                <a:ea typeface="+mn-ea"/>
                <a:cs typeface="+mn-cs"/>
              </a:rPr>
              <a:t> le graphique</a:t>
            </a:r>
            <a:r>
              <a:rPr lang="fr-FR" sz="1200" kern="1200" dirty="0" smtClean="0">
                <a:solidFill>
                  <a:schemeClr val="tx1"/>
                </a:solidFill>
                <a:effectLst/>
                <a:latin typeface="+mn-lt"/>
                <a:ea typeface="+mn-ea"/>
                <a:cs typeface="+mn-cs"/>
              </a:rPr>
              <a:t>, le cancer est la maladie la plus citée,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et la plupart d'entre eux la cite en 1ère position. Ce premier constat montre déjà que le cancer apparait,</a:t>
            </a:r>
            <a:r>
              <a:rPr lang="fr-FR" sz="1200" kern="1200" baseline="0" dirty="0" smtClean="0">
                <a:solidFill>
                  <a:schemeClr val="tx1"/>
                </a:solidFill>
                <a:effectLst/>
                <a:latin typeface="+mn-lt"/>
                <a:ea typeface="+mn-ea"/>
                <a:cs typeface="+mn-cs"/>
              </a:rPr>
              <a:t> comme</a:t>
            </a:r>
            <a:r>
              <a:rPr lang="fr-FR" sz="1200" kern="1200" dirty="0" smtClean="0">
                <a:solidFill>
                  <a:schemeClr val="tx1"/>
                </a:solidFill>
                <a:effectLst/>
                <a:latin typeface="+mn-lt"/>
                <a:ea typeface="+mn-ea"/>
                <a:cs typeface="+mn-cs"/>
              </a:rPr>
              <a:t> la maladie la plus présente dans l'esprit des jeunes élèves.</a:t>
            </a:r>
          </a:p>
          <a:p>
            <a:endParaRPr lang="fr-FR" dirty="0" smtClean="0"/>
          </a:p>
          <a:p>
            <a:endParaRPr lang="fr-FR" dirty="0" smtClean="0"/>
          </a:p>
          <a:p>
            <a:r>
              <a:rPr lang="fr-FR" dirty="0" smtClean="0"/>
              <a:t>** (</a:t>
            </a:r>
            <a:r>
              <a:rPr lang="en-GB" sz="1200" b="1" kern="1200" dirty="0" smtClean="0">
                <a:solidFill>
                  <a:schemeClr val="tx1"/>
                </a:solidFill>
                <a:effectLst/>
                <a:latin typeface="+mn-lt"/>
                <a:ea typeface="+mn-ea"/>
                <a:cs typeface="+mn-cs"/>
              </a:rPr>
              <a:t>Study on the cancer’s representations from primary school pupils and their filing systems)</a:t>
            </a:r>
            <a:endParaRPr lang="fr-FR" sz="1200" b="1" kern="1200" dirty="0" smtClean="0">
              <a:solidFill>
                <a:schemeClr val="tx1"/>
              </a:solidFill>
              <a:effectLst/>
              <a:latin typeface="+mn-lt"/>
              <a:ea typeface="+mn-ea"/>
              <a:cs typeface="+mn-cs"/>
            </a:endParaRPr>
          </a:p>
          <a:p>
            <a:r>
              <a:rPr lang="fr-FR" sz="1200" b="1" kern="1200" dirty="0" err="1" smtClean="0">
                <a:solidFill>
                  <a:schemeClr val="tx1"/>
                </a:solidFill>
                <a:effectLst/>
                <a:latin typeface="+mn-lt"/>
                <a:ea typeface="+mn-ea"/>
                <a:cs typeface="+mn-cs"/>
              </a:rPr>
              <a:t>Pinsard</a:t>
            </a:r>
            <a:r>
              <a:rPr lang="fr-FR" sz="1200" b="1" kern="1200" dirty="0" smtClean="0">
                <a:solidFill>
                  <a:schemeClr val="tx1"/>
                </a:solidFill>
                <a:effectLst/>
                <a:latin typeface="+mn-lt"/>
                <a:ea typeface="+mn-ea"/>
                <a:cs typeface="+mn-cs"/>
              </a:rPr>
              <a:t> N.</a:t>
            </a:r>
            <a:r>
              <a:rPr lang="fr-FR" sz="1200" b="1" kern="1200" baseline="30000" dirty="0" smtClean="0">
                <a:solidFill>
                  <a:schemeClr val="tx1"/>
                </a:solidFill>
                <a:effectLst/>
                <a:latin typeface="+mn-lt"/>
                <a:ea typeface="+mn-ea"/>
                <a:cs typeface="+mn-cs"/>
              </a:rPr>
              <a:t>2</a:t>
            </a:r>
            <a:r>
              <a:rPr lang="fr-FR" sz="1200" b="1" kern="1200" dirty="0" smtClean="0">
                <a:solidFill>
                  <a:schemeClr val="tx1"/>
                </a:solidFill>
                <a:effectLst/>
                <a:latin typeface="+mn-lt"/>
                <a:ea typeface="+mn-ea"/>
                <a:cs typeface="+mn-cs"/>
              </a:rPr>
              <a:t>, Di Scala E.</a:t>
            </a:r>
            <a:r>
              <a:rPr lang="fr-FR" sz="1200" b="1" kern="1200" baseline="30000" dirty="0" smtClean="0">
                <a:solidFill>
                  <a:schemeClr val="tx1"/>
                </a:solidFill>
                <a:effectLst/>
                <a:latin typeface="+mn-lt"/>
                <a:ea typeface="+mn-ea"/>
                <a:cs typeface="+mn-cs"/>
              </a:rPr>
              <a:t>1,2</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Malpel</a:t>
            </a:r>
            <a:r>
              <a:rPr lang="fr-FR" sz="1200" b="1" kern="1200" dirty="0" smtClean="0">
                <a:solidFill>
                  <a:schemeClr val="tx1"/>
                </a:solidFill>
                <a:effectLst/>
                <a:latin typeface="+mn-lt"/>
                <a:ea typeface="+mn-ea"/>
                <a:cs typeface="+mn-cs"/>
              </a:rPr>
              <a:t> S.</a:t>
            </a:r>
            <a:r>
              <a:rPr lang="fr-FR" sz="1200" b="1" kern="1200" baseline="30000" dirty="0" smtClean="0">
                <a:solidFill>
                  <a:schemeClr val="tx1"/>
                </a:solidFill>
                <a:effectLst/>
                <a:latin typeface="+mn-lt"/>
                <a:ea typeface="+mn-ea"/>
                <a:cs typeface="+mn-cs"/>
              </a:rPr>
              <a:t>1</a:t>
            </a:r>
            <a:r>
              <a:rPr lang="fr-FR" sz="1200" b="1" kern="1200" dirty="0" smtClean="0">
                <a:solidFill>
                  <a:schemeClr val="tx1"/>
                </a:solidFill>
                <a:effectLst/>
                <a:latin typeface="+mn-lt"/>
                <a:ea typeface="+mn-ea"/>
                <a:cs typeface="+mn-cs"/>
              </a:rPr>
              <a:t>, Andres R.</a:t>
            </a:r>
            <a:r>
              <a:rPr lang="fr-FR" sz="1200" b="1" kern="1200" baseline="30000" dirty="0" smtClean="0">
                <a:solidFill>
                  <a:schemeClr val="tx1"/>
                </a:solidFill>
                <a:effectLst/>
                <a:latin typeface="+mn-lt"/>
                <a:ea typeface="+mn-ea"/>
                <a:cs typeface="+mn-cs"/>
              </a:rPr>
              <a:t>2</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Ricaud</a:t>
            </a:r>
            <a:r>
              <a:rPr lang="fr-FR" sz="1200" b="1" kern="1200" dirty="0" smtClean="0">
                <a:solidFill>
                  <a:schemeClr val="tx1"/>
                </a:solidFill>
                <a:effectLst/>
                <a:latin typeface="+mn-lt"/>
                <a:ea typeface="+mn-ea"/>
                <a:cs typeface="+mn-cs"/>
              </a:rPr>
              <a:t> P.</a:t>
            </a:r>
            <a:r>
              <a:rPr lang="fr-FR" sz="1200" b="1" kern="1200" baseline="30000" dirty="0" smtClean="0">
                <a:solidFill>
                  <a:schemeClr val="tx1"/>
                </a:solidFill>
                <a:effectLst/>
                <a:latin typeface="+mn-lt"/>
                <a:ea typeface="+mn-ea"/>
                <a:cs typeface="+mn-cs"/>
              </a:rPr>
              <a:t>1</a:t>
            </a:r>
            <a:endParaRPr lang="fr-FR" sz="1200" b="1"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F2DEBD4-AE78-4C12-A2C9-618FCE28B4FA}" type="slidenum">
              <a:rPr lang="fr-FR" smtClean="0"/>
              <a:t>3</a:t>
            </a:fld>
            <a:endParaRPr lang="fr-FR"/>
          </a:p>
        </p:txBody>
      </p:sp>
    </p:spTree>
    <p:extLst>
      <p:ext uri="{BB962C8B-B14F-4D97-AF65-F5344CB8AC3E}">
        <p14:creationId xmlns:p14="http://schemas.microsoft.com/office/powerpoint/2010/main" val="4106477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Nous leur avions aussi demandé " quelles étaient les maladies dont on pouvait mourir "  ….les résultats dans ce graphique montrent que c’est le cancer qui est  la maladie la plus citée, loin devant l'Ebola et le sida. En</a:t>
            </a:r>
            <a:r>
              <a:rPr lang="fr-FR" sz="1200" kern="1200" baseline="0" dirty="0" smtClean="0">
                <a:solidFill>
                  <a:schemeClr val="tx1"/>
                </a:solidFill>
                <a:effectLst/>
                <a:latin typeface="+mn-lt"/>
                <a:ea typeface="+mn-ea"/>
                <a:cs typeface="+mn-cs"/>
              </a:rPr>
              <a:t> effet, on voit ici que </a:t>
            </a:r>
            <a:r>
              <a:rPr lang="fr-FR" sz="1200" kern="1200" dirty="0" smtClean="0">
                <a:solidFill>
                  <a:schemeClr val="tx1"/>
                </a:solidFill>
                <a:effectLst/>
                <a:latin typeface="+mn-lt"/>
                <a:ea typeface="+mn-ea"/>
                <a:cs typeface="+mn-cs"/>
              </a:rPr>
              <a:t>57 % des élèves cite</a:t>
            </a:r>
            <a:r>
              <a:rPr lang="fr-FR" sz="1200" kern="1200" baseline="0" dirty="0" smtClean="0">
                <a:solidFill>
                  <a:schemeClr val="tx1"/>
                </a:solidFill>
                <a:effectLst/>
                <a:latin typeface="+mn-lt"/>
                <a:ea typeface="+mn-ea"/>
                <a:cs typeface="+mn-cs"/>
              </a:rPr>
              <a:t> le cancer en premier</a:t>
            </a:r>
            <a:r>
              <a:rPr lang="fr-FR" sz="1200"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On peut donc supposer que le cancer est fortement associé à la mort dans l'esprit de ces élèves.</a:t>
            </a:r>
          </a:p>
          <a:p>
            <a:endParaRPr lang="fr-FR" dirty="0"/>
          </a:p>
        </p:txBody>
      </p:sp>
      <p:sp>
        <p:nvSpPr>
          <p:cNvPr id="4" name="Espace réservé du numéro de diapositive 3"/>
          <p:cNvSpPr>
            <a:spLocks noGrp="1"/>
          </p:cNvSpPr>
          <p:nvPr>
            <p:ph type="sldNum" sz="quarter" idx="10"/>
          </p:nvPr>
        </p:nvSpPr>
        <p:spPr/>
        <p:txBody>
          <a:bodyPr/>
          <a:lstStyle/>
          <a:p>
            <a:fld id="{0F2DEBD4-AE78-4C12-A2C9-618FCE28B4FA}" type="slidenum">
              <a:rPr lang="fr-FR" smtClean="0"/>
              <a:t>4</a:t>
            </a:fld>
            <a:endParaRPr lang="fr-FR"/>
          </a:p>
        </p:txBody>
      </p:sp>
    </p:spTree>
    <p:extLst>
      <p:ext uri="{BB962C8B-B14F-4D97-AF65-F5344CB8AC3E}">
        <p14:creationId xmlns:p14="http://schemas.microsoft.com/office/powerpoint/2010/main" val="1186306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FR" sz="1200" b="1" kern="1200" dirty="0" smtClean="0">
                <a:solidFill>
                  <a:schemeClr val="tx1"/>
                </a:solidFill>
                <a:effectLst/>
                <a:latin typeface="+mn-lt"/>
                <a:ea typeface="+mn-ea"/>
                <a:cs typeface="+mn-cs"/>
              </a:rPr>
              <a:t>La plupart des études </a:t>
            </a:r>
            <a:r>
              <a:rPr lang="fr-FR" sz="1200" kern="1200" dirty="0" smtClean="0">
                <a:solidFill>
                  <a:schemeClr val="tx1"/>
                </a:solidFill>
                <a:effectLst/>
                <a:latin typeface="+mn-lt"/>
                <a:ea typeface="+mn-ea"/>
                <a:cs typeface="+mn-cs"/>
              </a:rPr>
              <a:t>s’orientent le plus souvent vers une approche médicale, qui présente la maladie de manière symptomatique, alors que d’autres suggèrent plutôt</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d’étudier les perceptions des patients.</a:t>
            </a:r>
            <a:r>
              <a:rPr lang="fr-FR" sz="1200"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fr-FR" sz="1200" b="1" kern="1200" baseline="0" dirty="0" smtClean="0">
                <a:solidFill>
                  <a:schemeClr val="tx1"/>
                </a:solidFill>
                <a:effectLst/>
                <a:latin typeface="+mn-lt"/>
                <a:ea typeface="+mn-ea"/>
                <a:cs typeface="+mn-cs"/>
              </a:rPr>
              <a:t>A ce titre, on peut citer les travaux de </a:t>
            </a:r>
            <a:r>
              <a:rPr lang="fr-FR" sz="1200" b="1" kern="1200" dirty="0" err="1" smtClean="0">
                <a:solidFill>
                  <a:schemeClr val="tx1"/>
                </a:solidFill>
                <a:effectLst/>
                <a:latin typeface="+mn-lt"/>
                <a:ea typeface="+mn-ea"/>
                <a:cs typeface="+mn-cs"/>
              </a:rPr>
              <a:t>Diefenbach</a:t>
            </a:r>
            <a:r>
              <a:rPr lang="fr-FR" sz="1200" b="1" kern="1200" dirty="0" smtClean="0">
                <a:solidFill>
                  <a:schemeClr val="tx1"/>
                </a:solidFill>
                <a:effectLst/>
                <a:latin typeface="+mn-lt"/>
                <a:ea typeface="+mn-ea"/>
                <a:cs typeface="+mn-cs"/>
              </a:rPr>
              <a:t> &amp; </a:t>
            </a:r>
            <a:r>
              <a:rPr lang="fr-FR" sz="1200" b="1" kern="1200" dirty="0" err="1" smtClean="0">
                <a:solidFill>
                  <a:schemeClr val="tx1"/>
                </a:solidFill>
                <a:effectLst/>
                <a:latin typeface="+mn-lt"/>
                <a:ea typeface="+mn-ea"/>
                <a:cs typeface="+mn-cs"/>
              </a:rPr>
              <a:t>Leventhal</a:t>
            </a:r>
            <a:r>
              <a:rPr lang="fr-FR" sz="1200" b="1" kern="1200" dirty="0" smtClean="0">
                <a:solidFill>
                  <a:schemeClr val="tx1"/>
                </a:solidFill>
                <a:effectLst/>
                <a:latin typeface="+mn-lt"/>
                <a:ea typeface="+mn-ea"/>
                <a:cs typeface="+mn-cs"/>
              </a:rPr>
              <a:t>, (1996). Selon ces auteurs, </a:t>
            </a:r>
            <a:r>
              <a:rPr lang="fr-FR" sz="1200" b="0" kern="1200" dirty="0" smtClean="0">
                <a:solidFill>
                  <a:schemeClr val="tx1"/>
                </a:solidFill>
                <a:effectLst/>
                <a:latin typeface="+mn-lt"/>
                <a:ea typeface="+mn-ea"/>
                <a:cs typeface="+mn-cs"/>
              </a:rPr>
              <a:t>p</a:t>
            </a:r>
            <a:r>
              <a:rPr lang="fr-FR" sz="1200" kern="1200" dirty="0" smtClean="0">
                <a:solidFill>
                  <a:schemeClr val="tx1"/>
                </a:solidFill>
                <a:effectLst/>
                <a:latin typeface="+mn-lt"/>
                <a:ea typeface="+mn-ea"/>
                <a:cs typeface="+mn-cs"/>
              </a:rPr>
              <a:t>our se créer une représentation de la maladie, le patient utiliserait une multitude d’informations, de savoirs, de modèles de pensée, provenant de différentes sources transmises par l’école, les médias</a:t>
            </a:r>
            <a:r>
              <a:rPr lang="fr-FR" sz="1200" kern="1200" baseline="0" dirty="0" smtClean="0">
                <a:solidFill>
                  <a:schemeClr val="tx1"/>
                </a:solidFill>
                <a:effectLst/>
                <a:latin typeface="+mn-lt"/>
                <a:ea typeface="+mn-ea"/>
                <a:cs typeface="+mn-cs"/>
              </a:rPr>
              <a:t> et </a:t>
            </a:r>
            <a:r>
              <a:rPr lang="fr-FR" sz="1200" kern="1200" dirty="0" smtClean="0">
                <a:solidFill>
                  <a:schemeClr val="tx1"/>
                </a:solidFill>
                <a:effectLst/>
                <a:latin typeface="+mn-lt"/>
                <a:ea typeface="+mn-ea"/>
                <a:cs typeface="+mn-cs"/>
              </a:rPr>
              <a:t>la famille... Les représentations qui sont largement partagées par la population, résultent de l'influence des connaissances, des croyances et des pratiques.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kern="1200" dirty="0" smtClean="0">
                <a:solidFill>
                  <a:schemeClr val="tx1"/>
                </a:solidFill>
                <a:effectLst/>
                <a:latin typeface="+mn-lt"/>
                <a:ea typeface="+mn-ea"/>
                <a:cs typeface="+mn-cs"/>
              </a:rPr>
              <a:t>L’objectif de cette étude </a:t>
            </a:r>
            <a:r>
              <a:rPr lang="fr-FR" sz="1200" kern="1200" dirty="0" smtClean="0">
                <a:solidFill>
                  <a:schemeClr val="tx1"/>
                </a:solidFill>
                <a:effectLst/>
                <a:latin typeface="+mn-lt"/>
                <a:ea typeface="+mn-ea"/>
                <a:cs typeface="+mn-cs"/>
              </a:rPr>
              <a:t>est d’explorer les champs représentationnels du cancer et la diversité de ces représentations, auprès d’un jeune public scolaire et universitaire (du</a:t>
            </a:r>
            <a:r>
              <a:rPr lang="fr-FR" sz="1200" kern="1200" baseline="0" dirty="0" smtClean="0">
                <a:solidFill>
                  <a:schemeClr val="tx1"/>
                </a:solidFill>
                <a:effectLst/>
                <a:latin typeface="+mn-lt"/>
                <a:ea typeface="+mn-ea"/>
                <a:cs typeface="+mn-cs"/>
              </a:rPr>
              <a:t> niveau </a:t>
            </a:r>
            <a:r>
              <a:rPr lang="fr-FR" sz="1200" kern="1200" dirty="0" smtClean="0">
                <a:solidFill>
                  <a:schemeClr val="tx1"/>
                </a:solidFill>
                <a:effectLst/>
                <a:latin typeface="+mn-lt"/>
                <a:ea typeface="+mn-ea"/>
                <a:cs typeface="+mn-cs"/>
              </a:rPr>
              <a:t>CM2 au niveau Master).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kern="1200" dirty="0" smtClean="0">
                <a:solidFill>
                  <a:schemeClr val="tx1"/>
                </a:solidFill>
                <a:effectLst/>
                <a:latin typeface="+mn-lt"/>
                <a:ea typeface="+mn-ea"/>
                <a:cs typeface="+mn-cs"/>
              </a:rPr>
              <a:t>Elle vise à souligner l’importance </a:t>
            </a:r>
            <a:r>
              <a:rPr lang="fr-FR" sz="1200" kern="1200" dirty="0" smtClean="0">
                <a:solidFill>
                  <a:schemeClr val="tx1"/>
                </a:solidFill>
                <a:effectLst/>
                <a:latin typeface="+mn-lt"/>
                <a:ea typeface="+mn-ea"/>
                <a:cs typeface="+mn-cs"/>
              </a:rPr>
              <a:t>de prendre en compte ces représentations, pour favoriser une meilleure compréhension de la maladie. Le choix d’étudier les représentations du cancer auprès de ce public,</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s’explique par l’idée qu’il est possible d’accéder à la genèse des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représentations du cancer chez les adultes. De plus, le cancer est pratiquement absent des programmes scolaires, du moins en France.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kern="1200" dirty="0" smtClean="0">
                <a:solidFill>
                  <a:schemeClr val="tx1"/>
                </a:solidFill>
                <a:effectLst/>
                <a:latin typeface="+mn-lt"/>
                <a:ea typeface="+mn-ea"/>
                <a:cs typeface="+mn-cs"/>
              </a:rPr>
              <a:t>Le rôle de l’école est essentiel </a:t>
            </a:r>
            <a:r>
              <a:rPr lang="fr-FR" sz="1200" kern="1200" dirty="0" smtClean="0">
                <a:solidFill>
                  <a:schemeClr val="tx1"/>
                </a:solidFill>
                <a:effectLst/>
                <a:latin typeface="+mn-lt"/>
                <a:ea typeface="+mn-ea"/>
                <a:cs typeface="+mn-cs"/>
              </a:rPr>
              <a:t>dans l’amélioration et la prévention de la santé des populations. Permettre de réduire les inégalités dans la prévention des cancers, nécessite des connaissances sur la question et sans doute de</a:t>
            </a:r>
            <a:r>
              <a:rPr lang="fr-FR" sz="1200" kern="1200" baseline="0" dirty="0" smtClean="0">
                <a:solidFill>
                  <a:schemeClr val="tx1"/>
                </a:solidFill>
                <a:effectLst/>
                <a:latin typeface="+mn-lt"/>
                <a:ea typeface="+mn-ea"/>
                <a:cs typeface="+mn-cs"/>
              </a:rPr>
              <a:t> pouvoir être mieux intégrer </a:t>
            </a:r>
            <a:r>
              <a:rPr lang="fr-FR" sz="1200" kern="1200" dirty="0" smtClean="0">
                <a:solidFill>
                  <a:schemeClr val="tx1"/>
                </a:solidFill>
                <a:effectLst/>
                <a:latin typeface="+mn-lt"/>
                <a:ea typeface="+mn-ea"/>
                <a:cs typeface="+mn-cs"/>
              </a:rPr>
              <a:t>dans les programmes scolaires.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smtClean="0">
                <a:solidFill>
                  <a:schemeClr val="tx1"/>
                </a:solidFill>
                <a:effectLst/>
                <a:latin typeface="+mn-lt"/>
                <a:ea typeface="+mn-ea"/>
                <a:cs typeface="+mn-cs"/>
              </a:rPr>
              <a:t>Étant donné que peu de recherches se sont intéressées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aux liens unissant la représentation de la maladie du cancer à des publics scolaires. </a:t>
            </a:r>
            <a:r>
              <a:rPr lang="fr-FR" sz="1200" b="1" kern="1200" dirty="0" smtClean="0">
                <a:solidFill>
                  <a:schemeClr val="tx1"/>
                </a:solidFill>
                <a:effectLst/>
                <a:latin typeface="+mn-lt"/>
                <a:ea typeface="+mn-ea"/>
                <a:cs typeface="+mn-cs"/>
              </a:rPr>
              <a:t>Cette</a:t>
            </a:r>
            <a:r>
              <a:rPr lang="fr-FR" sz="1200" b="1" kern="1200" baseline="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recherche est donc exploratoire, </a:t>
            </a:r>
            <a:r>
              <a:rPr lang="fr-FR" sz="1200" kern="1200" dirty="0" smtClean="0">
                <a:solidFill>
                  <a:schemeClr val="tx1"/>
                </a:solidFill>
                <a:effectLst/>
                <a:latin typeface="+mn-lt"/>
                <a:ea typeface="+mn-ea"/>
                <a:cs typeface="+mn-cs"/>
              </a:rPr>
              <a:t>(ce qui</a:t>
            </a:r>
            <a:r>
              <a:rPr lang="fr-FR" sz="1200" kern="1200" baseline="0" dirty="0" smtClean="0">
                <a:solidFill>
                  <a:schemeClr val="tx1"/>
                </a:solidFill>
                <a:effectLst/>
                <a:latin typeface="+mn-lt"/>
                <a:ea typeface="+mn-ea"/>
                <a:cs typeface="+mn-cs"/>
              </a:rPr>
              <a:t> implique que certains résultats sont encore en cours d’analyse…)</a:t>
            </a:r>
            <a:endParaRPr lang="fr-FR"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0F2DEBD4-AE78-4C12-A2C9-618FCE28B4FA}" type="slidenum">
              <a:rPr lang="fr-FR" smtClean="0"/>
              <a:t>5</a:t>
            </a:fld>
            <a:endParaRPr lang="fr-FR"/>
          </a:p>
        </p:txBody>
      </p:sp>
    </p:spTree>
    <p:extLst>
      <p:ext uri="{BB962C8B-B14F-4D97-AF65-F5344CB8AC3E}">
        <p14:creationId xmlns:p14="http://schemas.microsoft.com/office/powerpoint/2010/main" val="2352815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endParaRPr lang="fr-F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FR" sz="1200" b="1" kern="1200" dirty="0" smtClean="0">
                <a:solidFill>
                  <a:schemeClr val="tx1"/>
                </a:solidFill>
                <a:effectLst/>
                <a:latin typeface="+mn-lt"/>
                <a:ea typeface="+mn-ea"/>
                <a:cs typeface="+mn-cs"/>
              </a:rPr>
              <a:t>Participants</a:t>
            </a:r>
            <a:endParaRPr lang="fr-FR" sz="1200" kern="1200" dirty="0" smtClean="0">
              <a:solidFill>
                <a:schemeClr val="tx1"/>
              </a:solidFill>
              <a:effectLst/>
              <a:latin typeface="+mn-lt"/>
              <a:ea typeface="+mn-ea"/>
              <a:cs typeface="+mn-cs"/>
            </a:endParaRPr>
          </a:p>
          <a:p>
            <a:pPr marL="0" indent="0">
              <a:buFont typeface="Arial" panose="020B0604020202020204" pitchFamily="34" charset="0"/>
              <a:buNone/>
            </a:pPr>
            <a:r>
              <a:rPr lang="fr-FR" sz="1200" kern="1200" dirty="0" smtClean="0">
                <a:solidFill>
                  <a:schemeClr val="tx1"/>
                </a:solidFill>
                <a:effectLst/>
                <a:latin typeface="+mn-lt"/>
                <a:ea typeface="+mn-ea"/>
                <a:cs typeface="+mn-cs"/>
              </a:rPr>
              <a:t>La population</a:t>
            </a:r>
            <a:r>
              <a:rPr lang="fr-FR" sz="1200" kern="1200" baseline="0" dirty="0" smtClean="0">
                <a:solidFill>
                  <a:schemeClr val="tx1"/>
                </a:solidFill>
                <a:effectLst/>
                <a:latin typeface="+mn-lt"/>
                <a:ea typeface="+mn-ea"/>
                <a:cs typeface="+mn-cs"/>
              </a:rPr>
              <a:t> étudiée comprenait donc </a:t>
            </a:r>
            <a:r>
              <a:rPr lang="fr-FR" sz="1200" kern="1200" dirty="0" smtClean="0">
                <a:solidFill>
                  <a:schemeClr val="tx1"/>
                </a:solidFill>
                <a:effectLst/>
                <a:latin typeface="+mn-lt"/>
                <a:ea typeface="+mn-ea"/>
                <a:cs typeface="+mn-cs"/>
              </a:rPr>
              <a:t>220 participants au</a:t>
            </a:r>
            <a:r>
              <a:rPr lang="fr-FR" sz="1200" kern="1200" baseline="0" dirty="0" smtClean="0">
                <a:solidFill>
                  <a:schemeClr val="tx1"/>
                </a:solidFill>
                <a:effectLst/>
                <a:latin typeface="+mn-lt"/>
                <a:ea typeface="+mn-ea"/>
                <a:cs typeface="+mn-cs"/>
              </a:rPr>
              <a:t> total</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a:t>
            </a:r>
            <a:r>
              <a:rPr lang="fr-FR" sz="1200" kern="1200" baseline="0" dirty="0" smtClean="0">
                <a:solidFill>
                  <a:schemeClr val="tx1"/>
                </a:solidFill>
                <a:effectLst/>
                <a:latin typeface="+mn-lt"/>
                <a:ea typeface="+mn-ea"/>
                <a:cs typeface="+mn-cs"/>
              </a:rPr>
              <a:t> avec 46 % de garçons et 54 % de filles. </a:t>
            </a:r>
            <a:r>
              <a:rPr lang="fr-FR" sz="1200" kern="1200" dirty="0" smtClean="0">
                <a:solidFill>
                  <a:schemeClr val="tx1"/>
                </a:solidFill>
                <a:effectLst/>
                <a:latin typeface="+mn-lt"/>
                <a:ea typeface="+mn-ea"/>
                <a:cs typeface="+mn-cs"/>
              </a:rPr>
              <a:t>Presque la parité entre Garçons</a:t>
            </a:r>
            <a:r>
              <a:rPr lang="fr-FR" sz="1200" kern="1200" baseline="0" dirty="0" smtClean="0">
                <a:solidFill>
                  <a:schemeClr val="tx1"/>
                </a:solidFill>
                <a:effectLst/>
                <a:latin typeface="+mn-lt"/>
                <a:ea typeface="+mn-ea"/>
                <a:cs typeface="+mn-cs"/>
              </a:rPr>
              <a:t> et filles. Ce qui a suscité une analyse du genre qu’on ne traitera pas ici.</a:t>
            </a:r>
          </a:p>
          <a:p>
            <a:pPr marL="0" indent="0">
              <a:buFont typeface="Arial" panose="020B0604020202020204" pitchFamily="34" charset="0"/>
              <a:buNone/>
            </a:pPr>
            <a:r>
              <a:rPr lang="fr-FR" sz="1200" kern="1200" baseline="0" dirty="0" smtClean="0">
                <a:solidFill>
                  <a:schemeClr val="tx1"/>
                </a:solidFill>
                <a:effectLst/>
                <a:latin typeface="+mn-lt"/>
                <a:ea typeface="+mn-ea"/>
                <a:cs typeface="+mn-cs"/>
              </a:rPr>
              <a:t>Cette population était répartie en 3 niveaux ( classe d'âge et niveau scolaire différent)  : </a:t>
            </a:r>
          </a:p>
          <a:p>
            <a:pPr algn="just">
              <a:buFont typeface="Wingdings" panose="05000000000000000000" pitchFamily="2" charset="2"/>
              <a:buChar char="Ø"/>
            </a:pPr>
            <a:r>
              <a:rPr lang="fr-FR" dirty="0" smtClean="0"/>
              <a:t>Niveau 4 </a:t>
            </a:r>
            <a:r>
              <a:rPr lang="fr-FR" dirty="0" err="1" smtClean="0"/>
              <a:t>ème</a:t>
            </a:r>
            <a:r>
              <a:rPr lang="fr-FR" dirty="0" smtClean="0"/>
              <a:t> collège = 46 %, </a:t>
            </a:r>
          </a:p>
          <a:p>
            <a:pPr algn="just">
              <a:buFont typeface="Wingdings" panose="05000000000000000000" pitchFamily="2" charset="2"/>
              <a:buChar char="Ø"/>
            </a:pPr>
            <a:r>
              <a:rPr lang="fr-FR" dirty="0" smtClean="0"/>
              <a:t>Niveau 1 ère Lycée = 36  %, </a:t>
            </a:r>
          </a:p>
          <a:p>
            <a:pPr algn="just">
              <a:buFont typeface="Wingdings" panose="05000000000000000000" pitchFamily="2" charset="2"/>
              <a:buChar char="Ø"/>
            </a:pPr>
            <a:r>
              <a:rPr lang="fr-FR" dirty="0" smtClean="0"/>
              <a:t>Niveau Master = 17 %).</a:t>
            </a:r>
          </a:p>
          <a:p>
            <a:pPr marL="0" indent="0">
              <a:buFont typeface="Arial" panose="020B0604020202020204" pitchFamily="34" charset="0"/>
              <a:buNone/>
            </a:pPr>
            <a:endParaRPr lang="fr-F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FR" sz="1200" b="1" kern="1200" dirty="0" smtClean="0">
                <a:solidFill>
                  <a:schemeClr val="tx1"/>
                </a:solidFill>
                <a:effectLst/>
                <a:latin typeface="+mn-lt"/>
                <a:ea typeface="+mn-ea"/>
                <a:cs typeface="+mn-cs"/>
              </a:rPr>
              <a:t>Matériel</a:t>
            </a:r>
            <a:endParaRPr lang="fr-FR" sz="1200" kern="1200" dirty="0" smtClean="0">
              <a:solidFill>
                <a:schemeClr val="tx1"/>
              </a:solidFill>
              <a:effectLst/>
              <a:latin typeface="+mn-lt"/>
              <a:ea typeface="+mn-ea"/>
              <a:cs typeface="+mn-cs"/>
            </a:endParaRPr>
          </a:p>
          <a:p>
            <a:pPr marL="0" indent="0">
              <a:buFont typeface="Arial" panose="020B0604020202020204" pitchFamily="34" charset="0"/>
              <a:buNone/>
            </a:pPr>
            <a:r>
              <a:rPr lang="fr-FR" sz="1200" kern="1200" dirty="0" smtClean="0">
                <a:solidFill>
                  <a:schemeClr val="tx1"/>
                </a:solidFill>
                <a:effectLst/>
                <a:latin typeface="+mn-lt"/>
                <a:ea typeface="+mn-ea"/>
                <a:cs typeface="+mn-cs"/>
              </a:rPr>
              <a:t>Les participants devaient remplir un questionnaire (version crayon / papier) et plus précisément répondre à la question : « que faire pour éviter d’avoir le cancer ». Le questionnaire prévoyait la possibilité de donner des réponses multiples</a:t>
            </a:r>
            <a:r>
              <a:rPr lang="fr-FR" sz="1200" kern="1200" baseline="0" dirty="0" smtClean="0">
                <a:solidFill>
                  <a:schemeClr val="tx1"/>
                </a:solidFill>
                <a:effectLst/>
                <a:latin typeface="+mn-lt"/>
                <a:ea typeface="+mn-ea"/>
                <a:cs typeface="+mn-cs"/>
              </a:rPr>
              <a:t> (à l’aide de l’ajout de tirets).</a:t>
            </a:r>
            <a:endParaRPr lang="fr-FR" sz="1200" kern="1200" dirty="0" smtClean="0">
              <a:solidFill>
                <a:schemeClr val="tx1"/>
              </a:solidFill>
              <a:effectLst/>
              <a:latin typeface="+mn-lt"/>
              <a:ea typeface="+mn-ea"/>
              <a:cs typeface="+mn-cs"/>
            </a:endParaRPr>
          </a:p>
          <a:p>
            <a:endParaRPr lang="fr-FR" dirty="0" smtClean="0"/>
          </a:p>
          <a:p>
            <a:endParaRPr lang="fr-FR" dirty="0" smtClean="0"/>
          </a:p>
          <a:p>
            <a:r>
              <a:rPr lang="fr-FR" b="1" dirty="0" smtClean="0"/>
              <a:t>**</a:t>
            </a:r>
            <a:r>
              <a:rPr lang="fr-FR" dirty="0" smtClean="0"/>
              <a:t> ( si besoin préciser) : </a:t>
            </a:r>
          </a:p>
          <a:p>
            <a:pPr marL="171450" indent="-171450">
              <a:buFont typeface="Arial" panose="020B0604020202020204" pitchFamily="34" charset="0"/>
              <a:buChar char="•"/>
            </a:pPr>
            <a:r>
              <a:rPr lang="fr-FR" sz="1200" b="0" i="0" kern="1200" dirty="0" smtClean="0">
                <a:solidFill>
                  <a:schemeClr val="tx1"/>
                </a:solidFill>
                <a:effectLst/>
                <a:latin typeface="+mn-lt"/>
                <a:ea typeface="+mn-ea"/>
                <a:cs typeface="+mn-cs"/>
              </a:rPr>
              <a:t>les 4e sont 102</a:t>
            </a:r>
          </a:p>
          <a:p>
            <a:pPr marL="171450" indent="-171450">
              <a:buFont typeface="Arial" panose="020B0604020202020204" pitchFamily="34" charset="0"/>
              <a:buChar char="•"/>
            </a:pPr>
            <a:r>
              <a:rPr lang="fr-FR" sz="1200" b="0" i="0" kern="1200" dirty="0" smtClean="0">
                <a:solidFill>
                  <a:schemeClr val="tx1"/>
                </a:solidFill>
                <a:effectLst/>
                <a:latin typeface="+mn-lt"/>
                <a:ea typeface="+mn-ea"/>
                <a:cs typeface="+mn-cs"/>
              </a:rPr>
              <a:t>les 1ereS sont 80</a:t>
            </a:r>
          </a:p>
          <a:p>
            <a:pPr marL="171450" indent="-171450">
              <a:buFont typeface="Arial" panose="020B0604020202020204" pitchFamily="34" charset="0"/>
              <a:buChar char="•"/>
            </a:pPr>
            <a:r>
              <a:rPr lang="fr-FR" sz="1200" b="0" i="0" kern="1200" dirty="0" smtClean="0">
                <a:solidFill>
                  <a:schemeClr val="tx1"/>
                </a:solidFill>
                <a:effectLst/>
                <a:latin typeface="+mn-lt"/>
                <a:ea typeface="+mn-ea"/>
                <a:cs typeface="+mn-cs"/>
              </a:rPr>
              <a:t>les masters sont 38</a:t>
            </a:r>
          </a:p>
          <a:p>
            <a:pPr marL="171450" indent="-171450">
              <a:buFont typeface="Arial" panose="020B0604020202020204" pitchFamily="34" charset="0"/>
              <a:buChar char="•"/>
            </a:pPr>
            <a:r>
              <a:rPr lang="fr-FR" sz="1200" b="0" i="0" kern="1200" dirty="0" smtClean="0">
                <a:solidFill>
                  <a:schemeClr val="tx1"/>
                </a:solidFill>
                <a:effectLst/>
                <a:latin typeface="+mn-lt"/>
                <a:ea typeface="+mn-ea"/>
                <a:cs typeface="+mn-cs"/>
              </a:rPr>
              <a:t>au total, on a 104 filles et 90 garçons. </a:t>
            </a:r>
          </a:p>
          <a:p>
            <a:r>
              <a:rPr lang="fr-FR" sz="1200" b="0" i="0" kern="1200" dirty="0" smtClean="0">
                <a:solidFill>
                  <a:schemeClr val="tx1"/>
                </a:solidFill>
                <a:effectLst/>
                <a:latin typeface="+mn-lt"/>
                <a:ea typeface="+mn-ea"/>
                <a:cs typeface="+mn-cs"/>
              </a:rPr>
              <a:t/>
            </a:r>
            <a:br>
              <a:rPr lang="fr-FR" sz="1200" b="0" i="0" kern="1200" dirty="0" smtClean="0">
                <a:solidFill>
                  <a:schemeClr val="tx1"/>
                </a:solidFill>
                <a:effectLst/>
                <a:latin typeface="+mn-lt"/>
                <a:ea typeface="+mn-ea"/>
                <a:cs typeface="+mn-cs"/>
              </a:rPr>
            </a:br>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 (Attention le total n'est pas le même, parce que sur les 220 élèves, il y en a 26 dont on n'a pas pu déterminer s'il s'agissait de garçon ou de fille à partir du prénom)</a:t>
            </a:r>
          </a:p>
          <a:p>
            <a:endParaRPr lang="fr-FR" dirty="0"/>
          </a:p>
        </p:txBody>
      </p:sp>
      <p:sp>
        <p:nvSpPr>
          <p:cNvPr id="4" name="Espace réservé du numéro de diapositive 3"/>
          <p:cNvSpPr>
            <a:spLocks noGrp="1"/>
          </p:cNvSpPr>
          <p:nvPr>
            <p:ph type="sldNum" sz="quarter" idx="10"/>
          </p:nvPr>
        </p:nvSpPr>
        <p:spPr/>
        <p:txBody>
          <a:bodyPr/>
          <a:lstStyle/>
          <a:p>
            <a:fld id="{0F2DEBD4-AE78-4C12-A2C9-618FCE28B4FA}" type="slidenum">
              <a:rPr lang="fr-FR" smtClean="0"/>
              <a:t>6</a:t>
            </a:fld>
            <a:endParaRPr lang="fr-FR"/>
          </a:p>
        </p:txBody>
      </p:sp>
    </p:spTree>
    <p:extLst>
      <p:ext uri="{BB962C8B-B14F-4D97-AF65-F5344CB8AC3E}">
        <p14:creationId xmlns:p14="http://schemas.microsoft.com/office/powerpoint/2010/main" val="748735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allons passer à la partie résultats</a:t>
            </a:r>
            <a:endParaRPr lang="fr-FR" dirty="0"/>
          </a:p>
        </p:txBody>
      </p:sp>
      <p:sp>
        <p:nvSpPr>
          <p:cNvPr id="4" name="Espace réservé du numéro de diapositive 3"/>
          <p:cNvSpPr>
            <a:spLocks noGrp="1"/>
          </p:cNvSpPr>
          <p:nvPr>
            <p:ph type="sldNum" sz="quarter" idx="10"/>
          </p:nvPr>
        </p:nvSpPr>
        <p:spPr/>
        <p:txBody>
          <a:bodyPr/>
          <a:lstStyle/>
          <a:p>
            <a:fld id="{0F2DEBD4-AE78-4C12-A2C9-618FCE28B4FA}" type="slidenum">
              <a:rPr lang="fr-FR" smtClean="0"/>
              <a:t>7</a:t>
            </a:fld>
            <a:endParaRPr lang="fr-FR"/>
          </a:p>
        </p:txBody>
      </p:sp>
    </p:spTree>
    <p:extLst>
      <p:ext uri="{BB962C8B-B14F-4D97-AF65-F5344CB8AC3E}">
        <p14:creationId xmlns:p14="http://schemas.microsoft.com/office/powerpoint/2010/main" val="3788021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réponses fournies à partir des questionnaires ont permis de créer 3 catégories  :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kern="1200" dirty="0" smtClean="0">
                <a:solidFill>
                  <a:schemeClr val="tx1"/>
                </a:solidFill>
                <a:effectLst/>
                <a:latin typeface="+mn-lt"/>
                <a:ea typeface="+mn-ea"/>
                <a:cs typeface="+mn-cs"/>
              </a:rPr>
              <a:t>Ce qu’il faut FAIRE</a:t>
            </a:r>
            <a:r>
              <a:rPr lang="fr-FR" sz="1200" b="1" kern="1200" baseline="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kern="1200" baseline="0" dirty="0" smtClean="0">
                <a:solidFill>
                  <a:schemeClr val="tx1"/>
                </a:solidFill>
                <a:effectLst/>
                <a:latin typeface="+mn-lt"/>
                <a:ea typeface="+mn-ea"/>
                <a:cs typeface="+mn-cs"/>
              </a:rPr>
              <a:t>Ce qu’il ne faut pas FAIRE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kern="1200" baseline="0" dirty="0" smtClean="0">
                <a:solidFill>
                  <a:schemeClr val="tx1"/>
                </a:solidFill>
                <a:effectLst/>
                <a:latin typeface="+mn-lt"/>
                <a:ea typeface="+mn-ea"/>
                <a:cs typeface="+mn-cs"/>
              </a:rPr>
              <a:t>NE RIEN FAIRE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Avec leurs sous catégories thématiques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(ex: </a:t>
            </a:r>
            <a:r>
              <a:rPr lang="fr-FR" sz="1200" b="1" kern="1200" baseline="0" dirty="0" smtClean="0">
                <a:solidFill>
                  <a:schemeClr val="tx1"/>
                </a:solidFill>
                <a:effectLst/>
                <a:latin typeface="+mn-lt"/>
                <a:ea typeface="+mn-ea"/>
                <a:cs typeface="+mn-cs"/>
              </a:rPr>
              <a:t>dans la prévention médicale</a:t>
            </a:r>
            <a:r>
              <a:rPr lang="fr-FR" sz="1200" kern="1200" baseline="0" dirty="0" smtClean="0">
                <a:solidFill>
                  <a:schemeClr val="tx1"/>
                </a:solidFill>
                <a:effectLst/>
                <a:latin typeface="+mn-lt"/>
                <a:ea typeface="+mn-ea"/>
                <a:cs typeface="+mn-cs"/>
              </a:rPr>
              <a:t> : on avait des réponses qui disaient qu’il fallait se faire vacciner ou d’autres qui préconisaient de faire des dépistages ….on avait également des réponses par exemple pour </a:t>
            </a:r>
            <a:r>
              <a:rPr lang="fr-FR" sz="1200" b="1" kern="1200" baseline="0" dirty="0" smtClean="0">
                <a:solidFill>
                  <a:schemeClr val="tx1"/>
                </a:solidFill>
                <a:effectLst/>
                <a:latin typeface="+mn-lt"/>
                <a:ea typeface="+mn-ea"/>
                <a:cs typeface="+mn-cs"/>
              </a:rPr>
              <a:t>le mode vie </a:t>
            </a:r>
            <a:r>
              <a:rPr lang="fr-FR" sz="1200" b="0" kern="1200" baseline="0" dirty="0" smtClean="0">
                <a:solidFill>
                  <a:schemeClr val="tx1"/>
                </a:solidFill>
                <a:effectLst/>
                <a:latin typeface="+mn-lt"/>
                <a:ea typeface="+mn-ea"/>
                <a:cs typeface="+mn-cs"/>
              </a:rPr>
              <a:t>qui disaient qu’il fallait </a:t>
            </a:r>
            <a:r>
              <a:rPr lang="fr-FR" sz="1200" kern="1200" baseline="0" dirty="0" smtClean="0">
                <a:solidFill>
                  <a:schemeClr val="tx1"/>
                </a:solidFill>
                <a:effectLst/>
                <a:latin typeface="+mn-lt"/>
                <a:ea typeface="+mn-ea"/>
                <a:cs typeface="+mn-cs"/>
              </a:rPr>
              <a:t>se laver les mains et d’autres qu’il fallait faire du sport…</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F2DEBD4-AE78-4C12-A2C9-618FCE28B4FA}" type="slidenum">
              <a:rPr lang="fr-FR" smtClean="0"/>
              <a:t>8</a:t>
            </a:fld>
            <a:endParaRPr lang="fr-FR"/>
          </a:p>
        </p:txBody>
      </p:sp>
    </p:spTree>
    <p:extLst>
      <p:ext uri="{BB962C8B-B14F-4D97-AF65-F5344CB8AC3E}">
        <p14:creationId xmlns:p14="http://schemas.microsoft.com/office/powerpoint/2010/main" val="28839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eriod"/>
            </a:pPr>
            <a:r>
              <a:rPr lang="fr-FR" sz="1200" b="1" kern="1200" dirty="0" smtClean="0">
                <a:solidFill>
                  <a:schemeClr val="tx1"/>
                </a:solidFill>
                <a:effectLst/>
                <a:latin typeface="+mn-lt"/>
                <a:ea typeface="+mn-ea"/>
                <a:cs typeface="+mn-cs"/>
              </a:rPr>
              <a:t>la catégorie</a:t>
            </a:r>
            <a:r>
              <a:rPr lang="fr-FR" sz="1200" b="1" kern="1200" baseline="0" dirty="0" smtClean="0">
                <a:solidFill>
                  <a:schemeClr val="tx1"/>
                </a:solidFill>
                <a:effectLst/>
                <a:latin typeface="+mn-lt"/>
                <a:ea typeface="+mn-ea"/>
                <a:cs typeface="+mn-cs"/>
              </a:rPr>
              <a:t>  FAIRE </a:t>
            </a:r>
            <a:r>
              <a:rPr lang="fr-FR" sz="1200" kern="1200" dirty="0" smtClean="0">
                <a:solidFill>
                  <a:schemeClr val="tx1"/>
                </a:solidFill>
                <a:effectLst/>
                <a:latin typeface="+mn-lt"/>
                <a:ea typeface="+mn-ea"/>
                <a:cs typeface="+mn-cs"/>
              </a:rPr>
              <a:t>représente </a:t>
            </a:r>
            <a:r>
              <a:rPr lang="fr-FR" sz="1200" b="1" kern="1200" dirty="0" smtClean="0">
                <a:solidFill>
                  <a:schemeClr val="tx1"/>
                </a:solidFill>
                <a:effectLst/>
                <a:latin typeface="+mn-lt"/>
                <a:ea typeface="+mn-ea"/>
                <a:cs typeface="+mn-cs"/>
              </a:rPr>
              <a:t>37 %</a:t>
            </a:r>
            <a:r>
              <a:rPr lang="fr-FR" sz="1200" kern="1200" dirty="0" smtClean="0">
                <a:solidFill>
                  <a:schemeClr val="tx1"/>
                </a:solidFill>
                <a:effectLst/>
                <a:latin typeface="+mn-lt"/>
                <a:ea typeface="+mn-ea"/>
                <a:cs typeface="+mn-cs"/>
              </a:rPr>
              <a:t> des réponses, réparties en deux pôles : </a:t>
            </a:r>
            <a:r>
              <a:rPr lang="fr-FR" sz="1200" b="1" kern="1200" dirty="0" smtClean="0">
                <a:solidFill>
                  <a:schemeClr val="tx1"/>
                </a:solidFill>
                <a:effectLst/>
                <a:latin typeface="+mn-lt"/>
                <a:ea typeface="+mn-ea"/>
                <a:cs typeface="+mn-cs"/>
              </a:rPr>
              <a:t>la prévention médicale et le mode de vie</a:t>
            </a:r>
            <a:r>
              <a:rPr lang="fr-FR"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fr-FR" sz="1200" b="1" kern="1200" dirty="0" smtClean="0">
                <a:solidFill>
                  <a:schemeClr val="tx1"/>
                </a:solidFill>
                <a:effectLst/>
                <a:latin typeface="+mn-lt"/>
                <a:ea typeface="+mn-ea"/>
                <a:cs typeface="+mn-cs"/>
              </a:rPr>
              <a:t>La prévention médicale </a:t>
            </a:r>
            <a:r>
              <a:rPr lang="fr-FR" sz="1200" kern="1200" dirty="0" smtClean="0">
                <a:solidFill>
                  <a:schemeClr val="tx1"/>
                </a:solidFill>
                <a:effectLst/>
                <a:latin typeface="+mn-lt"/>
                <a:ea typeface="+mn-ea"/>
                <a:cs typeface="+mn-cs"/>
              </a:rPr>
              <a:t>représente </a:t>
            </a:r>
            <a:r>
              <a:rPr lang="fr-FR" sz="1200" b="1" kern="1200" dirty="0" smtClean="0">
                <a:solidFill>
                  <a:schemeClr val="tx1"/>
                </a:solidFill>
                <a:effectLst/>
                <a:latin typeface="+mn-lt"/>
                <a:ea typeface="+mn-ea"/>
                <a:cs typeface="+mn-cs"/>
              </a:rPr>
              <a:t>14,6 %</a:t>
            </a:r>
            <a:r>
              <a:rPr lang="fr-FR" sz="1200" kern="1200" dirty="0" smtClean="0">
                <a:solidFill>
                  <a:schemeClr val="tx1"/>
                </a:solidFill>
                <a:effectLst/>
                <a:latin typeface="+mn-lt"/>
                <a:ea typeface="+mn-ea"/>
                <a:cs typeface="+mn-cs"/>
              </a:rPr>
              <a:t>, avec des réponses allant du dépistage aux soins. </a:t>
            </a:r>
          </a:p>
          <a:p>
            <a:pPr marL="171450" indent="-171450">
              <a:buFont typeface="Arial" panose="020B0604020202020204" pitchFamily="34" charset="0"/>
              <a:buChar char="•"/>
            </a:pPr>
            <a:r>
              <a:rPr lang="fr-FR" sz="1200" b="1" kern="1200" dirty="0" smtClean="0">
                <a:solidFill>
                  <a:schemeClr val="tx1"/>
                </a:solidFill>
                <a:effectLst/>
                <a:latin typeface="+mn-lt"/>
                <a:ea typeface="+mn-ea"/>
                <a:cs typeface="+mn-cs"/>
              </a:rPr>
              <a:t>Le mode de vie </a:t>
            </a:r>
            <a:r>
              <a:rPr lang="fr-FR" sz="1200" kern="1200" dirty="0" smtClean="0">
                <a:solidFill>
                  <a:schemeClr val="tx1"/>
                </a:solidFill>
                <a:effectLst/>
                <a:latin typeface="+mn-lt"/>
                <a:ea typeface="+mn-ea"/>
                <a:cs typeface="+mn-cs"/>
              </a:rPr>
              <a:t>prédomine avec </a:t>
            </a:r>
            <a:r>
              <a:rPr lang="fr-FR" sz="1200" b="1" kern="1200" dirty="0" smtClean="0">
                <a:solidFill>
                  <a:schemeClr val="tx1"/>
                </a:solidFill>
                <a:effectLst/>
                <a:latin typeface="+mn-lt"/>
                <a:ea typeface="+mn-ea"/>
                <a:cs typeface="+mn-cs"/>
              </a:rPr>
              <a:t>22,4%</a:t>
            </a:r>
            <a:r>
              <a:rPr lang="fr-FR" sz="1200" kern="1200" dirty="0" smtClean="0">
                <a:solidFill>
                  <a:schemeClr val="tx1"/>
                </a:solidFill>
                <a:effectLst/>
                <a:latin typeface="+mn-lt"/>
                <a:ea typeface="+mn-ea"/>
                <a:cs typeface="+mn-cs"/>
              </a:rPr>
              <a:t> de réponses. On peut distinguer dans cette catégorie 3 pôles : </a:t>
            </a:r>
            <a:r>
              <a:rPr lang="fr-FR" sz="1200" b="1" kern="1200" dirty="0" smtClean="0">
                <a:solidFill>
                  <a:schemeClr val="tx1"/>
                </a:solidFill>
                <a:effectLst/>
                <a:latin typeface="+mn-lt"/>
                <a:ea typeface="+mn-ea"/>
                <a:cs typeface="+mn-cs"/>
              </a:rPr>
              <a:t>l'hygiène, l'alimentation et le sport</a:t>
            </a:r>
          </a:p>
          <a:p>
            <a:pPr marL="171450" indent="-171450">
              <a:buFont typeface="Arial" panose="020B0604020202020204" pitchFamily="34" charset="0"/>
              <a:buChar char="•"/>
            </a:pPr>
            <a:endParaRPr lang="fr-FR" sz="1200" b="1" kern="1200" dirty="0" smtClean="0">
              <a:solidFill>
                <a:schemeClr val="tx1"/>
              </a:solidFill>
              <a:effectLst/>
              <a:latin typeface="+mn-lt"/>
              <a:ea typeface="+mn-ea"/>
              <a:cs typeface="+mn-cs"/>
            </a:endParaRPr>
          </a:p>
          <a:p>
            <a:pPr marL="0" indent="0">
              <a:buFont typeface="Arial" panose="020B0604020202020204" pitchFamily="34" charset="0"/>
              <a:buNone/>
            </a:pPr>
            <a:r>
              <a:rPr lang="fr-FR" sz="1200" b="1" kern="1200" dirty="0" smtClean="0">
                <a:solidFill>
                  <a:schemeClr val="tx1"/>
                </a:solidFill>
                <a:effectLst/>
                <a:latin typeface="+mn-lt"/>
                <a:ea typeface="+mn-ea"/>
                <a:cs typeface="+mn-cs"/>
              </a:rPr>
              <a:t>2. Pour</a:t>
            </a:r>
            <a:r>
              <a:rPr lang="fr-FR" sz="1200" b="1" kern="1200" baseline="0" dirty="0" smtClean="0">
                <a:solidFill>
                  <a:schemeClr val="tx1"/>
                </a:solidFill>
                <a:effectLst/>
                <a:latin typeface="+mn-lt"/>
                <a:ea typeface="+mn-ea"/>
                <a:cs typeface="+mn-cs"/>
              </a:rPr>
              <a:t> la catégorie</a:t>
            </a:r>
            <a:r>
              <a:rPr lang="fr-FR" sz="1200" b="1" kern="1200" dirty="0" smtClean="0">
                <a:solidFill>
                  <a:schemeClr val="tx1"/>
                </a:solidFill>
                <a:effectLst/>
                <a:latin typeface="+mn-lt"/>
                <a:ea typeface="+mn-ea"/>
                <a:cs typeface="+mn-cs"/>
              </a:rPr>
              <a:t> </a:t>
            </a:r>
            <a:r>
              <a:rPr lang="fr-FR" sz="1200" b="1" kern="1200" baseline="0" dirty="0" smtClean="0">
                <a:solidFill>
                  <a:schemeClr val="tx1"/>
                </a:solidFill>
                <a:effectLst/>
                <a:latin typeface="+mn-lt"/>
                <a:ea typeface="+mn-ea"/>
                <a:cs typeface="+mn-cs"/>
              </a:rPr>
              <a:t>Ne pas faire </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La moitié des réponses, soit environ </a:t>
            </a:r>
            <a:r>
              <a:rPr lang="fr-FR" sz="1200" b="1" kern="1200" dirty="0" smtClean="0">
                <a:solidFill>
                  <a:schemeClr val="tx1"/>
                </a:solidFill>
                <a:effectLst/>
                <a:latin typeface="+mn-lt"/>
                <a:ea typeface="+mn-ea"/>
                <a:cs typeface="+mn-cs"/>
              </a:rPr>
              <a:t>52%, </a:t>
            </a:r>
            <a:r>
              <a:rPr lang="fr-FR" sz="1200" kern="1200" dirty="0" smtClean="0">
                <a:solidFill>
                  <a:schemeClr val="tx1"/>
                </a:solidFill>
                <a:effectLst/>
                <a:latin typeface="+mn-lt"/>
                <a:ea typeface="+mn-ea"/>
                <a:cs typeface="+mn-cs"/>
              </a:rPr>
              <a:t>représente </a:t>
            </a:r>
            <a:r>
              <a:rPr lang="fr-FR" sz="1200" b="1" kern="1200" dirty="0" smtClean="0">
                <a:solidFill>
                  <a:schemeClr val="tx1"/>
                </a:solidFill>
                <a:effectLst/>
                <a:latin typeface="+mn-lt"/>
                <a:ea typeface="+mn-ea"/>
                <a:cs typeface="+mn-cs"/>
              </a:rPr>
              <a:t>ce qu’il ne faut pas faire</a:t>
            </a:r>
            <a:r>
              <a:rPr lang="fr-FR" sz="1200" kern="1200" dirty="0" smtClean="0">
                <a:solidFill>
                  <a:schemeClr val="tx1"/>
                </a:solidFill>
                <a:effectLst/>
                <a:latin typeface="+mn-lt"/>
                <a:ea typeface="+mn-ea"/>
                <a:cs typeface="+mn-cs"/>
              </a:rPr>
              <a:t>.  </a:t>
            </a:r>
          </a:p>
          <a:p>
            <a:pPr marL="0" indent="0">
              <a:buFont typeface="Arial" panose="020B0604020202020204" pitchFamily="34" charset="0"/>
              <a:buNone/>
            </a:pPr>
            <a:r>
              <a:rPr lang="fr-FR" sz="1200" kern="1200" dirty="0" smtClean="0">
                <a:solidFill>
                  <a:schemeClr val="tx1"/>
                </a:solidFill>
                <a:effectLst/>
                <a:latin typeface="+mn-lt"/>
                <a:ea typeface="+mn-ea"/>
                <a:cs typeface="+mn-cs"/>
              </a:rPr>
              <a:t>Le cancer serait dû à des facteurs externes, responsables de la maladie: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parmi eux, les comportements à risque tels qu'une exposition excessive aux ondes émises par les téléphones portables ou une exposition exagérée aux rayons solaires. </a:t>
            </a:r>
            <a:r>
              <a:rPr lang="fr-FR" sz="1200" b="1" kern="1200" dirty="0" smtClean="0">
                <a:solidFill>
                  <a:schemeClr val="tx1"/>
                </a:solidFill>
                <a:effectLst/>
                <a:latin typeface="+mn-lt"/>
                <a:ea typeface="+mn-ea"/>
                <a:cs typeface="+mn-cs"/>
              </a:rPr>
              <a:t>17,5</a:t>
            </a:r>
            <a:r>
              <a:rPr lang="fr-FR" sz="1200" b="1" kern="1200" baseline="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 des réponses représentent les facteurs environnementaux tels que la pollution ou la radioactivité, phénomènes pour lesquels il existe peu d’emprise individuelle mais qui résultent de décisions gouvernementales et collectives. Les substances addictives telles que l'alcool ou les drogues représentent </a:t>
            </a:r>
            <a:r>
              <a:rPr lang="fr-FR" sz="1200" b="1" kern="1200" dirty="0" smtClean="0">
                <a:solidFill>
                  <a:schemeClr val="tx1"/>
                </a:solidFill>
                <a:effectLst/>
                <a:latin typeface="+mn-lt"/>
                <a:ea typeface="+mn-ea"/>
                <a:cs typeface="+mn-cs"/>
              </a:rPr>
              <a:t>26%</a:t>
            </a:r>
            <a:r>
              <a:rPr lang="fr-FR" sz="1200" kern="1200" dirty="0" smtClean="0">
                <a:solidFill>
                  <a:schemeClr val="tx1"/>
                </a:solidFill>
                <a:effectLst/>
                <a:latin typeface="+mn-lt"/>
                <a:ea typeface="+mn-ea"/>
                <a:cs typeface="+mn-cs"/>
              </a:rPr>
              <a:t> des réponses.</a:t>
            </a:r>
          </a:p>
          <a:p>
            <a:pPr marL="0" indent="0">
              <a:buFont typeface="Arial" panose="020B0604020202020204" pitchFamily="34" charset="0"/>
              <a:buNone/>
            </a:pPr>
            <a:endParaRPr lang="fr-FR" sz="1200" kern="1200" dirty="0" smtClean="0">
              <a:solidFill>
                <a:schemeClr val="tx1"/>
              </a:solidFill>
              <a:effectLst/>
              <a:latin typeface="+mn-lt"/>
              <a:ea typeface="+mn-ea"/>
              <a:cs typeface="+mn-cs"/>
            </a:endParaRPr>
          </a:p>
          <a:p>
            <a:pPr algn="just">
              <a:lnSpc>
                <a:spcPct val="150000"/>
              </a:lnSpc>
              <a:spcAft>
                <a:spcPts val="0"/>
              </a:spcAft>
            </a:pPr>
            <a:r>
              <a:rPr lang="fr-FR" sz="1200" b="1" dirty="0" smtClean="0">
                <a:effectLst/>
                <a:latin typeface="Times New Roman"/>
                <a:ea typeface="Calibri"/>
                <a:cs typeface="Times New Roman"/>
              </a:rPr>
              <a:t>3. Pour</a:t>
            </a:r>
            <a:r>
              <a:rPr lang="fr-FR" sz="1200" b="1" baseline="0" dirty="0" smtClean="0">
                <a:effectLst/>
                <a:latin typeface="Times New Roman"/>
                <a:ea typeface="Calibri"/>
                <a:cs typeface="Times New Roman"/>
              </a:rPr>
              <a:t> la catégorie </a:t>
            </a:r>
            <a:r>
              <a:rPr lang="fr-FR" sz="1200" b="1" dirty="0" smtClean="0">
                <a:effectLst/>
                <a:latin typeface="Times New Roman"/>
                <a:ea typeface="Calibri"/>
                <a:cs typeface="Times New Roman"/>
              </a:rPr>
              <a:t>Ne rien faire </a:t>
            </a:r>
            <a:r>
              <a:rPr lang="fr-FR" sz="1200" dirty="0" smtClean="0">
                <a:effectLst/>
                <a:latin typeface="Times New Roman"/>
                <a:ea typeface="Calibri"/>
                <a:cs typeface="Times New Roman"/>
              </a:rPr>
              <a:t>: le nombre de réponses représente </a:t>
            </a:r>
            <a:r>
              <a:rPr lang="fr-FR" sz="1200" b="1" dirty="0" smtClean="0">
                <a:effectLst/>
                <a:latin typeface="Times New Roman"/>
                <a:ea typeface="Calibri"/>
                <a:cs typeface="Times New Roman"/>
              </a:rPr>
              <a:t>10,9</a:t>
            </a:r>
            <a:r>
              <a:rPr lang="fr-FR" sz="1200" b="1" baseline="0" dirty="0" smtClean="0">
                <a:effectLst/>
                <a:latin typeface="Times New Roman"/>
                <a:ea typeface="Calibri"/>
                <a:cs typeface="Times New Roman"/>
              </a:rPr>
              <a:t> </a:t>
            </a:r>
            <a:r>
              <a:rPr lang="fr-FR" sz="1200" b="1" dirty="0" smtClean="0">
                <a:effectLst/>
                <a:latin typeface="Times New Roman"/>
                <a:ea typeface="Calibri"/>
                <a:cs typeface="Times New Roman"/>
              </a:rPr>
              <a:t>%</a:t>
            </a:r>
            <a:r>
              <a:rPr lang="fr-FR" sz="1200" dirty="0" smtClean="0">
                <a:effectLst/>
                <a:latin typeface="Times New Roman"/>
                <a:ea typeface="Calibri"/>
                <a:cs typeface="Times New Roman"/>
              </a:rPr>
              <a:t>, la maladie est considérée comme une fatalité, un aléa de la vie, liée à des phénomènes sur lesquels il n’y a aucune prise, ni individuelle ni collective. </a:t>
            </a:r>
            <a:endParaRPr lang="fr-FR" dirty="0"/>
          </a:p>
        </p:txBody>
      </p:sp>
      <p:sp>
        <p:nvSpPr>
          <p:cNvPr id="4" name="Espace réservé du numéro de diapositive 3"/>
          <p:cNvSpPr>
            <a:spLocks noGrp="1"/>
          </p:cNvSpPr>
          <p:nvPr>
            <p:ph type="sldNum" sz="quarter" idx="10"/>
          </p:nvPr>
        </p:nvSpPr>
        <p:spPr/>
        <p:txBody>
          <a:bodyPr/>
          <a:lstStyle/>
          <a:p>
            <a:fld id="{0F2DEBD4-AE78-4C12-A2C9-618FCE28B4FA}" type="slidenum">
              <a:rPr lang="fr-FR" smtClean="0"/>
              <a:t>9</a:t>
            </a:fld>
            <a:endParaRPr lang="fr-FR"/>
          </a:p>
        </p:txBody>
      </p:sp>
    </p:spTree>
    <p:extLst>
      <p:ext uri="{BB962C8B-B14F-4D97-AF65-F5344CB8AC3E}">
        <p14:creationId xmlns:p14="http://schemas.microsoft.com/office/powerpoint/2010/main" val="867620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r>
              <a:rPr lang="fr-FR" smtClean="0"/>
              <a:t>20 juin 2018</a:t>
            </a:r>
            <a:endParaRPr lang="fr-FR"/>
          </a:p>
        </p:txBody>
      </p:sp>
      <p:sp>
        <p:nvSpPr>
          <p:cNvPr id="17" name="Espace réservé du pied de page 16"/>
          <p:cNvSpPr>
            <a:spLocks noGrp="1"/>
          </p:cNvSpPr>
          <p:nvPr>
            <p:ph type="ftr" sz="quarter" idx="11"/>
          </p:nvPr>
        </p:nvSpPr>
        <p:spPr/>
        <p:txBody>
          <a:bodyPr/>
          <a:lstStyle/>
          <a:p>
            <a:r>
              <a:rPr lang="fr-FR" smtClean="0"/>
              <a:t>Troisième journée de recherche ESPE de Bourgogne</a:t>
            </a:r>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FEA07903-7A1F-436A-B8B9-A0AE47B71695}" type="slidenum">
              <a:rPr lang="fr-FR" smtClean="0"/>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fr-FR" smtClean="0"/>
              <a:t>20 juin 2018</a:t>
            </a:r>
            <a:endParaRPr lang="fr-FR"/>
          </a:p>
        </p:txBody>
      </p:sp>
      <p:sp>
        <p:nvSpPr>
          <p:cNvPr id="5" name="Espace réservé du pied de page 4"/>
          <p:cNvSpPr>
            <a:spLocks noGrp="1"/>
          </p:cNvSpPr>
          <p:nvPr>
            <p:ph type="ftr" sz="quarter" idx="11"/>
          </p:nvPr>
        </p:nvSpPr>
        <p:spPr/>
        <p:txBody>
          <a:bodyPr/>
          <a:lstStyle/>
          <a:p>
            <a:r>
              <a:rPr lang="fr-FR" smtClean="0"/>
              <a:t>Troisième journée de recherche ESPE de Bourgogne</a:t>
            </a:r>
            <a:endParaRPr lang="fr-FR"/>
          </a:p>
        </p:txBody>
      </p:sp>
      <p:sp>
        <p:nvSpPr>
          <p:cNvPr id="6" name="Espace réservé du numéro de diapositive 5"/>
          <p:cNvSpPr>
            <a:spLocks noGrp="1"/>
          </p:cNvSpPr>
          <p:nvPr>
            <p:ph type="sldNum" sz="quarter" idx="12"/>
          </p:nvPr>
        </p:nvSpPr>
        <p:spPr/>
        <p:txBody>
          <a:bodyPr/>
          <a:lstStyle/>
          <a:p>
            <a:fld id="{FEA07903-7A1F-436A-B8B9-A0AE47B71695}"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fr-FR" smtClean="0"/>
              <a:t>20 juin 2018</a:t>
            </a:r>
            <a:endParaRPr lang="fr-FR"/>
          </a:p>
        </p:txBody>
      </p:sp>
      <p:sp>
        <p:nvSpPr>
          <p:cNvPr id="5" name="Espace réservé du pied de page 4"/>
          <p:cNvSpPr>
            <a:spLocks noGrp="1"/>
          </p:cNvSpPr>
          <p:nvPr>
            <p:ph type="ftr" sz="quarter" idx="11"/>
          </p:nvPr>
        </p:nvSpPr>
        <p:spPr/>
        <p:txBody>
          <a:bodyPr/>
          <a:lstStyle/>
          <a:p>
            <a:r>
              <a:rPr lang="fr-FR" smtClean="0"/>
              <a:t>Troisième journée de recherche ESPE de Bourgogne</a:t>
            </a:r>
            <a:endParaRPr lang="fr-FR"/>
          </a:p>
        </p:txBody>
      </p:sp>
      <p:sp>
        <p:nvSpPr>
          <p:cNvPr id="6" name="Espace réservé du numéro de diapositive 5"/>
          <p:cNvSpPr>
            <a:spLocks noGrp="1"/>
          </p:cNvSpPr>
          <p:nvPr>
            <p:ph type="sldNum" sz="quarter" idx="12"/>
          </p:nvPr>
        </p:nvSpPr>
        <p:spPr/>
        <p:txBody>
          <a:bodyPr/>
          <a:lstStyle/>
          <a:p>
            <a:fld id="{FEA07903-7A1F-436A-B8B9-A0AE47B71695}"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r>
              <a:rPr lang="fr-FR" smtClean="0"/>
              <a:t>20 juin 2018</a:t>
            </a:r>
            <a:endParaRPr lang="fr-FR"/>
          </a:p>
        </p:txBody>
      </p:sp>
      <p:sp>
        <p:nvSpPr>
          <p:cNvPr id="5" name="Espace réservé du pied de page 4"/>
          <p:cNvSpPr>
            <a:spLocks noGrp="1"/>
          </p:cNvSpPr>
          <p:nvPr>
            <p:ph type="ftr" sz="quarter" idx="11"/>
          </p:nvPr>
        </p:nvSpPr>
        <p:spPr/>
        <p:txBody>
          <a:bodyPr/>
          <a:lstStyle/>
          <a:p>
            <a:r>
              <a:rPr lang="fr-FR" smtClean="0"/>
              <a:t>Troisième journée de recherche ESPE de Bourgogne</a:t>
            </a:r>
            <a:endParaRPr lang="fr-FR"/>
          </a:p>
        </p:txBody>
      </p:sp>
      <p:sp>
        <p:nvSpPr>
          <p:cNvPr id="6" name="Espace réservé du numéro de diapositive 5"/>
          <p:cNvSpPr>
            <a:spLocks noGrp="1"/>
          </p:cNvSpPr>
          <p:nvPr>
            <p:ph type="sldNum" sz="quarter" idx="12"/>
          </p:nvPr>
        </p:nvSpPr>
        <p:spPr/>
        <p:txBody>
          <a:bodyPr/>
          <a:lstStyle/>
          <a:p>
            <a:fld id="{FEA07903-7A1F-436A-B8B9-A0AE47B71695}" type="slidenum">
              <a:rPr lang="fr-FR" smtClean="0"/>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r>
              <a:rPr lang="fr-FR" smtClean="0"/>
              <a:t>20 juin 2018</a:t>
            </a:r>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r>
              <a:rPr lang="fr-FR" smtClean="0"/>
              <a:t>Troisième journée de recherche ESPE de Bourgogne</a:t>
            </a:r>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FEA07903-7A1F-436A-B8B9-A0AE47B71695}"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r>
              <a:rPr lang="fr-FR" smtClean="0"/>
              <a:t>20 juin 2018</a:t>
            </a:r>
            <a:endParaRPr lang="fr-FR"/>
          </a:p>
        </p:txBody>
      </p:sp>
      <p:sp>
        <p:nvSpPr>
          <p:cNvPr id="6" name="Espace réservé du pied de page 5"/>
          <p:cNvSpPr>
            <a:spLocks noGrp="1"/>
          </p:cNvSpPr>
          <p:nvPr>
            <p:ph type="ftr" sz="quarter" idx="11"/>
          </p:nvPr>
        </p:nvSpPr>
        <p:spPr/>
        <p:txBody>
          <a:bodyPr/>
          <a:lstStyle/>
          <a:p>
            <a:r>
              <a:rPr lang="fr-FR" smtClean="0"/>
              <a:t>Troisième journée de recherche ESPE de Bourgogne</a:t>
            </a:r>
            <a:endParaRPr lang="fr-FR"/>
          </a:p>
        </p:txBody>
      </p:sp>
      <p:sp>
        <p:nvSpPr>
          <p:cNvPr id="7" name="Espace réservé du numéro de diapositive 6"/>
          <p:cNvSpPr>
            <a:spLocks noGrp="1"/>
          </p:cNvSpPr>
          <p:nvPr>
            <p:ph type="sldNum" sz="quarter" idx="12"/>
          </p:nvPr>
        </p:nvSpPr>
        <p:spPr/>
        <p:txBody>
          <a:bodyPr/>
          <a:lstStyle/>
          <a:p>
            <a:fld id="{FEA07903-7A1F-436A-B8B9-A0AE47B71695}" type="slidenum">
              <a:rPr lang="fr-FR" smtClean="0"/>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r>
              <a:rPr lang="fr-FR" smtClean="0"/>
              <a:t>20 juin 2018</a:t>
            </a:r>
            <a:endParaRPr lang="fr-FR"/>
          </a:p>
        </p:txBody>
      </p:sp>
      <p:sp>
        <p:nvSpPr>
          <p:cNvPr id="8" name="Espace réservé du pied de page 7"/>
          <p:cNvSpPr>
            <a:spLocks noGrp="1"/>
          </p:cNvSpPr>
          <p:nvPr>
            <p:ph type="ftr" sz="quarter" idx="11"/>
          </p:nvPr>
        </p:nvSpPr>
        <p:spPr/>
        <p:txBody>
          <a:bodyPr/>
          <a:lstStyle/>
          <a:p>
            <a:r>
              <a:rPr lang="fr-FR" smtClean="0"/>
              <a:t>Troisième journée de recherche ESPE de Bourgogne</a:t>
            </a:r>
            <a:endParaRPr lang="fr-FR"/>
          </a:p>
        </p:txBody>
      </p:sp>
      <p:sp>
        <p:nvSpPr>
          <p:cNvPr id="9" name="Espace réservé du numéro de diapositive 8"/>
          <p:cNvSpPr>
            <a:spLocks noGrp="1"/>
          </p:cNvSpPr>
          <p:nvPr>
            <p:ph type="sldNum" sz="quarter" idx="12"/>
          </p:nvPr>
        </p:nvSpPr>
        <p:spPr/>
        <p:txBody>
          <a:bodyPr/>
          <a:lstStyle/>
          <a:p>
            <a:fld id="{FEA07903-7A1F-436A-B8B9-A0AE47B71695}" type="slidenum">
              <a:rPr lang="fr-FR" smtClean="0"/>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r>
              <a:rPr lang="fr-FR" smtClean="0"/>
              <a:t>20 juin 2018</a:t>
            </a:r>
            <a:endParaRPr lang="fr-FR"/>
          </a:p>
        </p:txBody>
      </p:sp>
      <p:sp>
        <p:nvSpPr>
          <p:cNvPr id="4" name="Espace réservé du pied de page 3"/>
          <p:cNvSpPr>
            <a:spLocks noGrp="1"/>
          </p:cNvSpPr>
          <p:nvPr>
            <p:ph type="ftr" sz="quarter" idx="11"/>
          </p:nvPr>
        </p:nvSpPr>
        <p:spPr/>
        <p:txBody>
          <a:bodyPr/>
          <a:lstStyle/>
          <a:p>
            <a:r>
              <a:rPr lang="fr-FR" smtClean="0"/>
              <a:t>Troisième journée de recherche ESPE de Bourgogne</a:t>
            </a:r>
            <a:endParaRPr lang="fr-FR"/>
          </a:p>
        </p:txBody>
      </p:sp>
      <p:sp>
        <p:nvSpPr>
          <p:cNvPr id="5" name="Espace réservé du numéro de diapositive 4"/>
          <p:cNvSpPr>
            <a:spLocks noGrp="1"/>
          </p:cNvSpPr>
          <p:nvPr>
            <p:ph type="sldNum" sz="quarter" idx="12"/>
          </p:nvPr>
        </p:nvSpPr>
        <p:spPr/>
        <p:txBody>
          <a:bodyPr/>
          <a:lstStyle/>
          <a:p>
            <a:fld id="{FEA07903-7A1F-436A-B8B9-A0AE47B71695}"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20 juin 2018</a:t>
            </a:r>
            <a:endParaRPr lang="fr-FR"/>
          </a:p>
        </p:txBody>
      </p:sp>
      <p:sp>
        <p:nvSpPr>
          <p:cNvPr id="3" name="Espace réservé du pied de page 2"/>
          <p:cNvSpPr>
            <a:spLocks noGrp="1"/>
          </p:cNvSpPr>
          <p:nvPr>
            <p:ph type="ftr" sz="quarter" idx="11"/>
          </p:nvPr>
        </p:nvSpPr>
        <p:spPr/>
        <p:txBody>
          <a:bodyPr/>
          <a:lstStyle/>
          <a:p>
            <a:r>
              <a:rPr lang="fr-FR" smtClean="0"/>
              <a:t>Troisième journée de recherche ESPE de Bourgogne</a:t>
            </a:r>
            <a:endParaRPr lang="fr-FR"/>
          </a:p>
        </p:txBody>
      </p:sp>
      <p:sp>
        <p:nvSpPr>
          <p:cNvPr id="4" name="Espace réservé du numéro de diapositive 3"/>
          <p:cNvSpPr>
            <a:spLocks noGrp="1"/>
          </p:cNvSpPr>
          <p:nvPr>
            <p:ph type="sldNum" sz="quarter" idx="12"/>
          </p:nvPr>
        </p:nvSpPr>
        <p:spPr/>
        <p:txBody>
          <a:bodyPr/>
          <a:lstStyle/>
          <a:p>
            <a:fld id="{FEA07903-7A1F-436A-B8B9-A0AE47B71695}"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20 juin 2018</a:t>
            </a:r>
            <a:endParaRPr lang="fr-FR"/>
          </a:p>
        </p:txBody>
      </p:sp>
      <p:sp>
        <p:nvSpPr>
          <p:cNvPr id="6" name="Espace réservé du pied de page 5"/>
          <p:cNvSpPr>
            <a:spLocks noGrp="1"/>
          </p:cNvSpPr>
          <p:nvPr>
            <p:ph type="ftr" sz="quarter" idx="11"/>
          </p:nvPr>
        </p:nvSpPr>
        <p:spPr/>
        <p:txBody>
          <a:bodyPr/>
          <a:lstStyle/>
          <a:p>
            <a:r>
              <a:rPr lang="fr-FR" smtClean="0"/>
              <a:t>Troisième journée de recherche ESPE de Bourgogne</a:t>
            </a:r>
            <a:endParaRPr lang="fr-FR"/>
          </a:p>
        </p:txBody>
      </p:sp>
      <p:sp>
        <p:nvSpPr>
          <p:cNvPr id="7" name="Espace réservé du numéro de diapositive 6"/>
          <p:cNvSpPr>
            <a:spLocks noGrp="1"/>
          </p:cNvSpPr>
          <p:nvPr>
            <p:ph type="sldNum" sz="quarter" idx="12"/>
          </p:nvPr>
        </p:nvSpPr>
        <p:spPr/>
        <p:txBody>
          <a:bodyPr/>
          <a:lstStyle/>
          <a:p>
            <a:fld id="{FEA07903-7A1F-436A-B8B9-A0AE47B71695}" type="slidenum">
              <a:rPr lang="fr-FR" smtClean="0"/>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Modifiez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20 juin 2018</a:t>
            </a:r>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r>
              <a:rPr lang="fr-FR" smtClean="0"/>
              <a:t>Troisième journée de recherche ESPE de Bourgogne</a:t>
            </a:r>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FEA07903-7A1F-436A-B8B9-A0AE47B71695}" type="slidenum">
              <a:rPr lang="fr-FR" smtClean="0"/>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alpha val="66000"/>
          </a:schemeClr>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r>
              <a:rPr lang="fr-FR" smtClean="0"/>
              <a:t>20 juin 2018</a:t>
            </a:r>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fr-FR" smtClean="0"/>
              <a:t>Troisième journée de recherche ESPE de Bourgogne</a:t>
            </a:r>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EA07903-7A1F-436A-B8B9-A0AE47B71695}"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260649"/>
            <a:ext cx="2520279" cy="772579"/>
          </a:xfrm>
          <a:prstGeom prst="rect">
            <a:avLst/>
          </a:prstGeom>
        </p:spPr>
      </p:pic>
      <p:pic>
        <p:nvPicPr>
          <p:cNvPr id="4" name="Image 3" descr="Logo_MEEF_Bandeau"/>
          <p:cNvPicPr/>
          <p:nvPr/>
        </p:nvPicPr>
        <p:blipFill>
          <a:blip r:embed="rId4">
            <a:extLst>
              <a:ext uri="{28A0092B-C50C-407E-A947-70E740481C1C}">
                <a14:useLocalDpi xmlns:a14="http://schemas.microsoft.com/office/drawing/2010/main" val="0"/>
              </a:ext>
            </a:extLst>
          </a:blip>
          <a:srcRect r="8824" b="24771"/>
          <a:stretch>
            <a:fillRect/>
          </a:stretch>
        </p:blipFill>
        <p:spPr bwMode="auto">
          <a:xfrm>
            <a:off x="318633" y="260649"/>
            <a:ext cx="4253367" cy="720080"/>
          </a:xfrm>
          <a:prstGeom prst="rect">
            <a:avLst/>
          </a:prstGeom>
          <a:noFill/>
          <a:ln>
            <a:noFill/>
          </a:ln>
        </p:spPr>
      </p:pic>
      <p:sp>
        <p:nvSpPr>
          <p:cNvPr id="3" name="Sous-titre 2"/>
          <p:cNvSpPr>
            <a:spLocks noGrp="1"/>
          </p:cNvSpPr>
          <p:nvPr>
            <p:ph type="subTitle" idx="1"/>
          </p:nvPr>
        </p:nvSpPr>
        <p:spPr>
          <a:xfrm>
            <a:off x="287016" y="3356992"/>
            <a:ext cx="8856984" cy="2592288"/>
          </a:xfrm>
        </p:spPr>
        <p:txBody>
          <a:bodyPr>
            <a:noAutofit/>
          </a:bodyPr>
          <a:lstStyle/>
          <a:p>
            <a:pPr>
              <a:lnSpc>
                <a:spcPct val="150000"/>
              </a:lnSpc>
            </a:pPr>
            <a:r>
              <a:rPr lang="fr-FR" sz="2400" dirty="0" err="1" smtClean="0">
                <a:solidFill>
                  <a:schemeClr val="tx1"/>
                </a:solidFill>
              </a:rPr>
              <a:t>Kessouar</a:t>
            </a:r>
            <a:r>
              <a:rPr lang="fr-FR" sz="2400" dirty="0" smtClean="0">
                <a:solidFill>
                  <a:schemeClr val="tx1"/>
                </a:solidFill>
              </a:rPr>
              <a:t> </a:t>
            </a:r>
            <a:r>
              <a:rPr lang="fr-FR" sz="2400" dirty="0">
                <a:solidFill>
                  <a:schemeClr val="tx1"/>
                </a:solidFill>
              </a:rPr>
              <a:t>D.</a:t>
            </a:r>
            <a:r>
              <a:rPr lang="fr-FR" sz="2400" baseline="30000" dirty="0">
                <a:solidFill>
                  <a:schemeClr val="tx1"/>
                </a:solidFill>
              </a:rPr>
              <a:t> 1</a:t>
            </a:r>
            <a:r>
              <a:rPr lang="fr-FR" sz="2400" dirty="0" smtClean="0">
                <a:solidFill>
                  <a:schemeClr val="tx1"/>
                </a:solidFill>
              </a:rPr>
              <a:t>, </a:t>
            </a:r>
            <a:r>
              <a:rPr lang="fr-FR" sz="2400" dirty="0" err="1">
                <a:solidFill>
                  <a:schemeClr val="tx1"/>
                </a:solidFill>
              </a:rPr>
              <a:t>Malpel</a:t>
            </a:r>
            <a:r>
              <a:rPr lang="fr-FR" sz="2400" dirty="0">
                <a:solidFill>
                  <a:schemeClr val="tx1"/>
                </a:solidFill>
              </a:rPr>
              <a:t> S.</a:t>
            </a:r>
            <a:r>
              <a:rPr lang="fr-FR" sz="2400" baseline="30000" dirty="0">
                <a:solidFill>
                  <a:schemeClr val="tx1"/>
                </a:solidFill>
              </a:rPr>
              <a:t> </a:t>
            </a:r>
            <a:r>
              <a:rPr lang="fr-FR" sz="2400" baseline="30000" dirty="0" smtClean="0">
                <a:solidFill>
                  <a:schemeClr val="tx1"/>
                </a:solidFill>
              </a:rPr>
              <a:t>1</a:t>
            </a:r>
            <a:r>
              <a:rPr lang="fr-FR" sz="2400" dirty="0" smtClean="0">
                <a:solidFill>
                  <a:schemeClr val="tx1"/>
                </a:solidFill>
              </a:rPr>
              <a:t>, </a:t>
            </a:r>
            <a:r>
              <a:rPr lang="fr-FR" sz="2400" dirty="0" err="1">
                <a:solidFill>
                  <a:schemeClr val="tx1"/>
                </a:solidFill>
              </a:rPr>
              <a:t>Djouani</a:t>
            </a:r>
            <a:r>
              <a:rPr lang="fr-FR" sz="2400" dirty="0">
                <a:solidFill>
                  <a:schemeClr val="tx1"/>
                </a:solidFill>
              </a:rPr>
              <a:t> M.</a:t>
            </a:r>
            <a:r>
              <a:rPr lang="fr-FR" sz="2400" baseline="30000" dirty="0">
                <a:solidFill>
                  <a:schemeClr val="tx1"/>
                </a:solidFill>
              </a:rPr>
              <a:t>1</a:t>
            </a:r>
            <a:r>
              <a:rPr lang="fr-FR" sz="2400" dirty="0">
                <a:solidFill>
                  <a:schemeClr val="tx1"/>
                </a:solidFill>
              </a:rPr>
              <a:t>, </a:t>
            </a:r>
            <a:r>
              <a:rPr lang="fr-FR" sz="2400" dirty="0" smtClean="0">
                <a:solidFill>
                  <a:schemeClr val="tx1"/>
                </a:solidFill>
              </a:rPr>
              <a:t>Abouna </a:t>
            </a:r>
            <a:r>
              <a:rPr lang="fr-FR" sz="2400" dirty="0">
                <a:solidFill>
                  <a:schemeClr val="tx1"/>
                </a:solidFill>
              </a:rPr>
              <a:t>M-S.</a:t>
            </a:r>
            <a:r>
              <a:rPr lang="fr-FR" sz="2400" baseline="30000" dirty="0">
                <a:solidFill>
                  <a:schemeClr val="tx1"/>
                </a:solidFill>
              </a:rPr>
              <a:t> </a:t>
            </a:r>
            <a:r>
              <a:rPr lang="fr-FR" sz="2400" baseline="30000" dirty="0" smtClean="0">
                <a:solidFill>
                  <a:schemeClr val="tx1"/>
                </a:solidFill>
              </a:rPr>
              <a:t>1 </a:t>
            </a:r>
            <a:r>
              <a:rPr lang="fr-FR" sz="2400" dirty="0" smtClean="0">
                <a:solidFill>
                  <a:schemeClr val="tx1"/>
                </a:solidFill>
              </a:rPr>
              <a:t>,</a:t>
            </a:r>
          </a:p>
          <a:p>
            <a:pPr>
              <a:lnSpc>
                <a:spcPct val="150000"/>
              </a:lnSpc>
            </a:pPr>
            <a:r>
              <a:rPr lang="fr-FR" sz="2400" dirty="0" err="1" smtClean="0">
                <a:solidFill>
                  <a:schemeClr val="tx1"/>
                </a:solidFill>
              </a:rPr>
              <a:t>Demonceaux</a:t>
            </a:r>
            <a:r>
              <a:rPr lang="fr-FR" sz="2400" dirty="0" smtClean="0">
                <a:solidFill>
                  <a:schemeClr val="tx1"/>
                </a:solidFill>
              </a:rPr>
              <a:t> </a:t>
            </a:r>
            <a:r>
              <a:rPr lang="fr-FR" sz="2400" dirty="0">
                <a:solidFill>
                  <a:schemeClr val="tx1"/>
                </a:solidFill>
              </a:rPr>
              <a:t>S.</a:t>
            </a:r>
            <a:r>
              <a:rPr lang="fr-FR" sz="2400" baseline="30000" dirty="0">
                <a:solidFill>
                  <a:schemeClr val="tx1"/>
                </a:solidFill>
              </a:rPr>
              <a:t> 1</a:t>
            </a:r>
            <a:r>
              <a:rPr lang="fr-FR" sz="2400" dirty="0">
                <a:solidFill>
                  <a:schemeClr val="tx1"/>
                </a:solidFill>
              </a:rPr>
              <a:t>, </a:t>
            </a:r>
            <a:r>
              <a:rPr lang="fr-FR" sz="2400" dirty="0" smtClean="0">
                <a:solidFill>
                  <a:schemeClr val="tx1"/>
                </a:solidFill>
              </a:rPr>
              <a:t>Andres </a:t>
            </a:r>
            <a:r>
              <a:rPr lang="fr-FR" sz="2400" dirty="0">
                <a:solidFill>
                  <a:schemeClr val="tx1"/>
                </a:solidFill>
              </a:rPr>
              <a:t>R.</a:t>
            </a:r>
            <a:r>
              <a:rPr lang="fr-FR" sz="2400" baseline="30000" dirty="0">
                <a:solidFill>
                  <a:schemeClr val="tx1"/>
                </a:solidFill>
              </a:rPr>
              <a:t> 2</a:t>
            </a:r>
            <a:r>
              <a:rPr lang="fr-FR" sz="2400" dirty="0">
                <a:solidFill>
                  <a:schemeClr val="tx1"/>
                </a:solidFill>
              </a:rPr>
              <a:t>, </a:t>
            </a:r>
            <a:r>
              <a:rPr lang="fr-FR" sz="2400" dirty="0" err="1">
                <a:solidFill>
                  <a:schemeClr val="tx1"/>
                </a:solidFill>
              </a:rPr>
              <a:t>Pinsard</a:t>
            </a:r>
            <a:r>
              <a:rPr lang="fr-FR" sz="2400" dirty="0">
                <a:solidFill>
                  <a:schemeClr val="tx1"/>
                </a:solidFill>
              </a:rPr>
              <a:t> N.</a:t>
            </a:r>
            <a:r>
              <a:rPr lang="fr-FR" sz="2400" baseline="30000" dirty="0">
                <a:solidFill>
                  <a:schemeClr val="tx1"/>
                </a:solidFill>
              </a:rPr>
              <a:t> 2</a:t>
            </a:r>
            <a:r>
              <a:rPr lang="fr-FR" sz="2400" dirty="0">
                <a:solidFill>
                  <a:schemeClr val="tx1"/>
                </a:solidFill>
              </a:rPr>
              <a:t>, Di Scala E.</a:t>
            </a:r>
            <a:r>
              <a:rPr lang="fr-FR" sz="2400" baseline="30000" dirty="0">
                <a:solidFill>
                  <a:schemeClr val="tx1"/>
                </a:solidFill>
              </a:rPr>
              <a:t> </a:t>
            </a:r>
            <a:r>
              <a:rPr lang="fr-FR" sz="2400" baseline="30000" dirty="0" smtClean="0">
                <a:solidFill>
                  <a:schemeClr val="tx1"/>
                </a:solidFill>
              </a:rPr>
              <a:t>1 &amp;</a:t>
            </a:r>
            <a:r>
              <a:rPr lang="fr-FR" sz="2400" dirty="0" smtClean="0">
                <a:solidFill>
                  <a:schemeClr val="tx1"/>
                </a:solidFill>
              </a:rPr>
              <a:t> </a:t>
            </a:r>
            <a:r>
              <a:rPr lang="fr-FR" sz="2400" baseline="30000" dirty="0" smtClean="0">
                <a:solidFill>
                  <a:schemeClr val="tx1"/>
                </a:solidFill>
              </a:rPr>
              <a:t>2</a:t>
            </a:r>
          </a:p>
          <a:p>
            <a:pPr algn="l"/>
            <a:endParaRPr lang="fr-FR" sz="2400" dirty="0">
              <a:solidFill>
                <a:schemeClr val="tx1"/>
              </a:solidFill>
            </a:endParaRPr>
          </a:p>
          <a:p>
            <a:r>
              <a:rPr lang="fr-FR" sz="2400" i="1" baseline="30000" dirty="0">
                <a:solidFill>
                  <a:schemeClr val="tx1"/>
                </a:solidFill>
              </a:rPr>
              <a:t>1</a:t>
            </a:r>
            <a:r>
              <a:rPr lang="fr-FR" sz="2400" i="1" dirty="0">
                <a:solidFill>
                  <a:schemeClr val="tx1"/>
                </a:solidFill>
              </a:rPr>
              <a:t> Laboratoire CIMEOS UBFC (FRANCE)</a:t>
            </a:r>
          </a:p>
          <a:p>
            <a:r>
              <a:rPr lang="fr-FR" sz="2400" i="1" baseline="30000" dirty="0">
                <a:solidFill>
                  <a:schemeClr val="tx1"/>
                </a:solidFill>
              </a:rPr>
              <a:t>2</a:t>
            </a:r>
            <a:r>
              <a:rPr lang="fr-FR" sz="2400" i="1" dirty="0">
                <a:solidFill>
                  <a:schemeClr val="tx1"/>
                </a:solidFill>
              </a:rPr>
              <a:t> ESPE UBFC  (FRANCE)</a:t>
            </a:r>
          </a:p>
          <a:p>
            <a:endParaRPr lang="fr-FR" sz="2400" dirty="0"/>
          </a:p>
        </p:txBody>
      </p:sp>
      <p:sp>
        <p:nvSpPr>
          <p:cNvPr id="2" name="Titre 1"/>
          <p:cNvSpPr>
            <a:spLocks noGrp="1"/>
          </p:cNvSpPr>
          <p:nvPr>
            <p:ph type="ctrTitle"/>
          </p:nvPr>
        </p:nvSpPr>
        <p:spPr>
          <a:xfrm>
            <a:off x="0" y="980728"/>
            <a:ext cx="9144000" cy="2619723"/>
          </a:xfrm>
        </p:spPr>
        <p:txBody>
          <a:bodyPr>
            <a:normAutofit/>
          </a:bodyPr>
          <a:lstStyle/>
          <a:p>
            <a:r>
              <a:rPr lang="fr-FR" sz="2800" b="1" dirty="0" smtClean="0">
                <a:latin typeface="Verdana" panose="020B0604030504040204" pitchFamily="34" charset="0"/>
                <a:ea typeface="Verdana" panose="020B0604030504040204" pitchFamily="34" charset="0"/>
                <a:cs typeface="Verdana" panose="020B0604030504040204" pitchFamily="34" charset="0"/>
              </a:rPr>
              <a:t/>
            </a:r>
            <a:br>
              <a:rPr lang="fr-FR" sz="2800" b="1" dirty="0" smtClean="0">
                <a:latin typeface="Verdana" panose="020B0604030504040204" pitchFamily="34" charset="0"/>
                <a:ea typeface="Verdana" panose="020B0604030504040204" pitchFamily="34" charset="0"/>
                <a:cs typeface="Verdana" panose="020B0604030504040204" pitchFamily="34" charset="0"/>
              </a:rPr>
            </a:br>
            <a:r>
              <a:rPr lang="fr-FR" sz="2800" b="1" dirty="0" smtClean="0">
                <a:latin typeface="Verdana" panose="020B0604030504040204" pitchFamily="34" charset="0"/>
                <a:ea typeface="Verdana" panose="020B0604030504040204" pitchFamily="34" charset="0"/>
                <a:cs typeface="Verdana" panose="020B0604030504040204" pitchFamily="34" charset="0"/>
              </a:rPr>
              <a:t>Que </a:t>
            </a:r>
            <a:r>
              <a:rPr lang="fr-FR" sz="2800" b="1" dirty="0">
                <a:latin typeface="Verdana" panose="020B0604030504040204" pitchFamily="34" charset="0"/>
                <a:ea typeface="Verdana" panose="020B0604030504040204" pitchFamily="34" charset="0"/>
                <a:cs typeface="Verdana" panose="020B0604030504040204" pitchFamily="34" charset="0"/>
              </a:rPr>
              <a:t>faire pour éviter le cancer : étude des représentations de la maladie auprès d’un public scolaire</a:t>
            </a:r>
            <a:r>
              <a:rPr lang="fr-FR" sz="2800" dirty="0"/>
              <a:t/>
            </a:r>
            <a:br>
              <a:rPr lang="fr-FR" sz="2800" dirty="0"/>
            </a:br>
            <a:endParaRPr lang="fr-FR" sz="2800" dirty="0"/>
          </a:p>
        </p:txBody>
      </p:sp>
      <p:sp>
        <p:nvSpPr>
          <p:cNvPr id="8" name="Espace réservé de la date 7"/>
          <p:cNvSpPr>
            <a:spLocks noGrp="1"/>
          </p:cNvSpPr>
          <p:nvPr>
            <p:ph type="dt" sz="half" idx="10"/>
          </p:nvPr>
        </p:nvSpPr>
        <p:spPr/>
        <p:txBody>
          <a:bodyPr/>
          <a:lstStyle/>
          <a:p>
            <a:r>
              <a:rPr lang="fr-FR" sz="1100" dirty="0" smtClean="0"/>
              <a:t>20 juin 2018</a:t>
            </a:r>
            <a:endParaRPr lang="fr-FR" sz="1100" dirty="0"/>
          </a:p>
        </p:txBody>
      </p:sp>
      <p:sp>
        <p:nvSpPr>
          <p:cNvPr id="9" name="Espace réservé du pied de page 8"/>
          <p:cNvSpPr>
            <a:spLocks noGrp="1"/>
          </p:cNvSpPr>
          <p:nvPr>
            <p:ph type="ftr" sz="quarter" idx="11"/>
          </p:nvPr>
        </p:nvSpPr>
        <p:spPr>
          <a:xfrm>
            <a:off x="1259632" y="6453336"/>
            <a:ext cx="6249888" cy="320080"/>
          </a:xfrm>
        </p:spPr>
        <p:txBody>
          <a:bodyPr/>
          <a:lstStyle/>
          <a:p>
            <a:pPr algn="ctr"/>
            <a:r>
              <a:rPr lang="fr-FR" sz="1100" dirty="0" smtClean="0"/>
              <a:t>Troisième journée de recherche ESPE de Bourgogne</a:t>
            </a:r>
            <a:endParaRPr lang="fr-FR" sz="1100" dirty="0"/>
          </a:p>
        </p:txBody>
      </p:sp>
      <p:sp>
        <p:nvSpPr>
          <p:cNvPr id="10" name="Espace réservé du numéro de diapositive 9"/>
          <p:cNvSpPr>
            <a:spLocks noGrp="1"/>
          </p:cNvSpPr>
          <p:nvPr>
            <p:ph type="sldNum" sz="quarter" idx="12"/>
          </p:nvPr>
        </p:nvSpPr>
        <p:spPr/>
        <p:txBody>
          <a:bodyPr/>
          <a:lstStyle/>
          <a:p>
            <a:fld id="{FEA07903-7A1F-436A-B8B9-A0AE47B71695}" type="slidenum">
              <a:rPr lang="fr-FR" smtClean="0"/>
              <a:t>1</a:t>
            </a:fld>
            <a:endParaRPr lang="fr-FR"/>
          </a:p>
        </p:txBody>
      </p:sp>
    </p:spTree>
    <p:extLst>
      <p:ext uri="{BB962C8B-B14F-4D97-AF65-F5344CB8AC3E}">
        <p14:creationId xmlns:p14="http://schemas.microsoft.com/office/powerpoint/2010/main" val="1239760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tx1"/>
                </a:solidFill>
              </a:rPr>
              <a:t>Analyse des données </a:t>
            </a:r>
            <a:r>
              <a:rPr lang="fr-FR" b="1" dirty="0" smtClean="0">
                <a:solidFill>
                  <a:schemeClr val="tx1"/>
                </a:solidFill>
              </a:rPr>
              <a:t>: </a:t>
            </a:r>
            <a:r>
              <a:rPr lang="fr-FR" b="1" dirty="0">
                <a:solidFill>
                  <a:schemeClr val="tx1"/>
                </a:solidFill>
              </a:rPr>
              <a:t>premières observations</a:t>
            </a:r>
            <a:endParaRPr lang="fr-FR" dirty="0"/>
          </a:p>
        </p:txBody>
      </p:sp>
      <p:sp>
        <p:nvSpPr>
          <p:cNvPr id="3" name="Espace réservé du contenu 2"/>
          <p:cNvSpPr>
            <a:spLocks noGrp="1"/>
          </p:cNvSpPr>
          <p:nvPr>
            <p:ph sz="quarter" idx="1"/>
          </p:nvPr>
        </p:nvSpPr>
        <p:spPr/>
        <p:txBody>
          <a:bodyPr/>
          <a:lstStyle/>
          <a:p>
            <a:pPr>
              <a:buFont typeface="Wingdings" panose="05000000000000000000" pitchFamily="2" charset="2"/>
              <a:buChar char="q"/>
            </a:pPr>
            <a:r>
              <a:rPr lang="fr-FR" dirty="0" smtClean="0"/>
              <a:t>Comparaison entre les 3 niveaux : </a:t>
            </a:r>
          </a:p>
          <a:p>
            <a:r>
              <a:rPr lang="fr-FR" dirty="0" smtClean="0"/>
              <a:t>Niveau 4 </a:t>
            </a:r>
            <a:r>
              <a:rPr lang="fr-FR" dirty="0" err="1" smtClean="0"/>
              <a:t>ème</a:t>
            </a:r>
            <a:r>
              <a:rPr lang="fr-FR" dirty="0" smtClean="0"/>
              <a:t> </a:t>
            </a:r>
          </a:p>
          <a:p>
            <a:r>
              <a:rPr lang="fr-FR" dirty="0" smtClean="0"/>
              <a:t>Niveau 1 ère </a:t>
            </a:r>
          </a:p>
          <a:p>
            <a:r>
              <a:rPr lang="fr-FR" dirty="0" smtClean="0"/>
              <a:t>Niveau Master </a:t>
            </a:r>
          </a:p>
          <a:p>
            <a:endParaRPr lang="fr-FR" dirty="0"/>
          </a:p>
          <a:p>
            <a:r>
              <a:rPr lang="fr-FR" dirty="0"/>
              <a:t>Est - ce que les opinions des élèves et étudiants sur la maladie du cancer dépendent de leurs niveaux scolaires ?</a:t>
            </a:r>
          </a:p>
          <a:p>
            <a:endParaRPr lang="fr-FR" dirty="0" smtClean="0"/>
          </a:p>
          <a:p>
            <a:pPr>
              <a:lnSpc>
                <a:spcPct val="150000"/>
              </a:lnSpc>
            </a:pPr>
            <a:endParaRPr lang="fr-FR" dirty="0" smtClean="0"/>
          </a:p>
        </p:txBody>
      </p:sp>
      <p:sp>
        <p:nvSpPr>
          <p:cNvPr id="6" name="Espace réservé de la date 5"/>
          <p:cNvSpPr>
            <a:spLocks noGrp="1"/>
          </p:cNvSpPr>
          <p:nvPr>
            <p:ph type="dt" sz="half" idx="10"/>
          </p:nvPr>
        </p:nvSpPr>
        <p:spPr/>
        <p:txBody>
          <a:bodyPr/>
          <a:lstStyle/>
          <a:p>
            <a:r>
              <a:rPr lang="fr-FR" sz="1100" dirty="0" smtClean="0"/>
              <a:t>20 juin 2018</a:t>
            </a:r>
            <a:endParaRPr lang="fr-FR" sz="1100" dirty="0"/>
          </a:p>
        </p:txBody>
      </p:sp>
      <p:sp>
        <p:nvSpPr>
          <p:cNvPr id="7" name="Espace réservé du pied de page 6"/>
          <p:cNvSpPr>
            <a:spLocks noGrp="1"/>
          </p:cNvSpPr>
          <p:nvPr>
            <p:ph type="ftr" sz="quarter" idx="11"/>
          </p:nvPr>
        </p:nvSpPr>
        <p:spPr>
          <a:xfrm>
            <a:off x="1043608" y="6165304"/>
            <a:ext cx="6681936" cy="457200"/>
          </a:xfrm>
        </p:spPr>
        <p:txBody>
          <a:bodyPr/>
          <a:lstStyle/>
          <a:p>
            <a:pPr algn="ctr"/>
            <a:r>
              <a:rPr lang="fr-FR" sz="1100" dirty="0" smtClean="0"/>
              <a:t>Troisième journée de recherche ESPE de Bourgogne</a:t>
            </a:r>
            <a:endParaRPr lang="fr-FR" sz="1100" dirty="0"/>
          </a:p>
        </p:txBody>
      </p:sp>
      <p:sp>
        <p:nvSpPr>
          <p:cNvPr id="8" name="Espace réservé du numéro de diapositive 7"/>
          <p:cNvSpPr>
            <a:spLocks noGrp="1"/>
          </p:cNvSpPr>
          <p:nvPr>
            <p:ph type="sldNum" sz="quarter" idx="12"/>
          </p:nvPr>
        </p:nvSpPr>
        <p:spPr/>
        <p:txBody>
          <a:bodyPr/>
          <a:lstStyle/>
          <a:p>
            <a:fld id="{FEA07903-7A1F-436A-B8B9-A0AE47B71695}" type="slidenum">
              <a:rPr lang="fr-FR" smtClean="0"/>
              <a:t>10</a:t>
            </a:fld>
            <a:endParaRPr lang="fr-FR"/>
          </a:p>
        </p:txBody>
      </p:sp>
    </p:spTree>
    <p:extLst>
      <p:ext uri="{BB962C8B-B14F-4D97-AF65-F5344CB8AC3E}">
        <p14:creationId xmlns:p14="http://schemas.microsoft.com/office/powerpoint/2010/main" val="2466300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texte 3"/>
          <p:cNvSpPr>
            <a:spLocks noGrp="1"/>
          </p:cNvSpPr>
          <p:nvPr>
            <p:ph type="body" sz="half" idx="2"/>
          </p:nvPr>
        </p:nvSpPr>
        <p:spPr>
          <a:xfrm>
            <a:off x="971600" y="5733256"/>
            <a:ext cx="7315200" cy="685800"/>
          </a:xfrm>
        </p:spPr>
        <p:txBody>
          <a:bodyPr>
            <a:normAutofit/>
          </a:bodyPr>
          <a:lstStyle/>
          <a:p>
            <a:pPr algn="ctr"/>
            <a:r>
              <a:rPr lang="fr-FR" sz="2400" b="1" dirty="0" smtClean="0"/>
              <a:t>Figure 1 : Carte conceptuelle Niveau 4ème</a:t>
            </a:r>
            <a:endParaRPr lang="fr-FR" sz="2400" b="1" dirty="0"/>
          </a:p>
        </p:txBody>
      </p:sp>
      <p:pic>
        <p:nvPicPr>
          <p:cNvPr id="12" name="Espace réservé pour une image  11"/>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683" b="1683"/>
          <a:stretch>
            <a:fillRect/>
          </a:stretch>
        </p:blipFill>
        <p:spPr>
          <a:xfrm>
            <a:off x="142127" y="116632"/>
            <a:ext cx="9001873" cy="5378549"/>
          </a:xfrm>
        </p:spPr>
      </p:pic>
      <p:sp>
        <p:nvSpPr>
          <p:cNvPr id="6" name="Espace réservé de la date 5"/>
          <p:cNvSpPr>
            <a:spLocks noGrp="1"/>
          </p:cNvSpPr>
          <p:nvPr>
            <p:ph type="dt" sz="half" idx="10"/>
          </p:nvPr>
        </p:nvSpPr>
        <p:spPr/>
        <p:txBody>
          <a:bodyPr/>
          <a:lstStyle/>
          <a:p>
            <a:r>
              <a:rPr lang="fr-FR" sz="1100" dirty="0" smtClean="0"/>
              <a:t>20 juin 2018</a:t>
            </a:r>
            <a:endParaRPr lang="fr-FR" sz="1100" dirty="0"/>
          </a:p>
        </p:txBody>
      </p:sp>
      <p:sp>
        <p:nvSpPr>
          <p:cNvPr id="7" name="Espace réservé du pied de page 6"/>
          <p:cNvSpPr>
            <a:spLocks noGrp="1"/>
          </p:cNvSpPr>
          <p:nvPr>
            <p:ph type="ftr" sz="quarter" idx="11"/>
          </p:nvPr>
        </p:nvSpPr>
        <p:spPr>
          <a:xfrm>
            <a:off x="1331640" y="6309320"/>
            <a:ext cx="6249888" cy="457200"/>
          </a:xfrm>
        </p:spPr>
        <p:txBody>
          <a:bodyPr/>
          <a:lstStyle/>
          <a:p>
            <a:pPr algn="ctr"/>
            <a:r>
              <a:rPr lang="fr-FR" sz="1100" dirty="0" smtClean="0"/>
              <a:t>Troisième journée de recherche ESPE de Bourgogne</a:t>
            </a:r>
            <a:endParaRPr lang="fr-FR" sz="1100" dirty="0"/>
          </a:p>
        </p:txBody>
      </p:sp>
      <p:sp>
        <p:nvSpPr>
          <p:cNvPr id="8" name="Espace réservé du numéro de diapositive 7"/>
          <p:cNvSpPr>
            <a:spLocks noGrp="1"/>
          </p:cNvSpPr>
          <p:nvPr>
            <p:ph type="sldNum" sz="quarter" idx="12"/>
          </p:nvPr>
        </p:nvSpPr>
        <p:spPr/>
        <p:txBody>
          <a:bodyPr/>
          <a:lstStyle/>
          <a:p>
            <a:fld id="{FEA07903-7A1F-436A-B8B9-A0AE47B71695}" type="slidenum">
              <a:rPr lang="fr-FR" smtClean="0"/>
              <a:t>11</a:t>
            </a:fld>
            <a:endParaRPr lang="fr-FR"/>
          </a:p>
        </p:txBody>
      </p:sp>
    </p:spTree>
    <p:extLst>
      <p:ext uri="{BB962C8B-B14F-4D97-AF65-F5344CB8AC3E}">
        <p14:creationId xmlns:p14="http://schemas.microsoft.com/office/powerpoint/2010/main" val="466806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pour une image  5"/>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79" b="179"/>
          <a:stretch>
            <a:fillRect/>
          </a:stretch>
        </p:blipFill>
        <p:spPr>
          <a:xfrm>
            <a:off x="68308" y="66675"/>
            <a:ext cx="9001873" cy="5378549"/>
          </a:xfrm>
        </p:spPr>
      </p:pic>
      <p:sp>
        <p:nvSpPr>
          <p:cNvPr id="5" name="Espace réservé du texte 4"/>
          <p:cNvSpPr>
            <a:spLocks noGrp="1"/>
          </p:cNvSpPr>
          <p:nvPr>
            <p:ph type="body" sz="half" idx="2"/>
          </p:nvPr>
        </p:nvSpPr>
        <p:spPr>
          <a:xfrm>
            <a:off x="899592" y="5733256"/>
            <a:ext cx="7315200" cy="685800"/>
          </a:xfrm>
        </p:spPr>
        <p:txBody>
          <a:bodyPr>
            <a:normAutofit/>
          </a:bodyPr>
          <a:lstStyle/>
          <a:p>
            <a:pPr algn="ctr"/>
            <a:r>
              <a:rPr lang="fr-FR" sz="2400" b="1" dirty="0" smtClean="0"/>
              <a:t>Figure 2 : Carte conceptuelle Niveau 1ère </a:t>
            </a:r>
            <a:endParaRPr lang="fr-FR" sz="2400" b="1" dirty="0"/>
          </a:p>
        </p:txBody>
      </p:sp>
      <p:sp>
        <p:nvSpPr>
          <p:cNvPr id="7" name="Espace réservé de la date 6"/>
          <p:cNvSpPr>
            <a:spLocks noGrp="1"/>
          </p:cNvSpPr>
          <p:nvPr>
            <p:ph type="dt" sz="half" idx="10"/>
          </p:nvPr>
        </p:nvSpPr>
        <p:spPr/>
        <p:txBody>
          <a:bodyPr/>
          <a:lstStyle/>
          <a:p>
            <a:r>
              <a:rPr lang="fr-FR" sz="1100" dirty="0" smtClean="0"/>
              <a:t>20 juin 2018</a:t>
            </a:r>
            <a:endParaRPr lang="fr-FR" sz="1100" dirty="0"/>
          </a:p>
        </p:txBody>
      </p:sp>
      <p:sp>
        <p:nvSpPr>
          <p:cNvPr id="8" name="Espace réservé du pied de page 7"/>
          <p:cNvSpPr>
            <a:spLocks noGrp="1"/>
          </p:cNvSpPr>
          <p:nvPr>
            <p:ph type="ftr" sz="quarter" idx="11"/>
          </p:nvPr>
        </p:nvSpPr>
        <p:spPr>
          <a:xfrm>
            <a:off x="1259632" y="6309320"/>
            <a:ext cx="6321896" cy="457200"/>
          </a:xfrm>
        </p:spPr>
        <p:txBody>
          <a:bodyPr/>
          <a:lstStyle/>
          <a:p>
            <a:pPr algn="ctr"/>
            <a:r>
              <a:rPr lang="fr-FR" sz="1100" dirty="0" smtClean="0"/>
              <a:t>Troisième journée de recherche ESPE de Bourgogne</a:t>
            </a:r>
            <a:endParaRPr lang="fr-FR" sz="1100" dirty="0"/>
          </a:p>
        </p:txBody>
      </p:sp>
      <p:sp>
        <p:nvSpPr>
          <p:cNvPr id="9" name="Espace réservé du numéro de diapositive 8"/>
          <p:cNvSpPr>
            <a:spLocks noGrp="1"/>
          </p:cNvSpPr>
          <p:nvPr>
            <p:ph type="sldNum" sz="quarter" idx="12"/>
          </p:nvPr>
        </p:nvSpPr>
        <p:spPr/>
        <p:txBody>
          <a:bodyPr/>
          <a:lstStyle/>
          <a:p>
            <a:fld id="{FEA07903-7A1F-436A-B8B9-A0AE47B71695}" type="slidenum">
              <a:rPr lang="fr-FR" smtClean="0"/>
              <a:t>12</a:t>
            </a:fld>
            <a:endParaRPr lang="fr-FR"/>
          </a:p>
        </p:txBody>
      </p:sp>
    </p:spTree>
    <p:extLst>
      <p:ext uri="{BB962C8B-B14F-4D97-AF65-F5344CB8AC3E}">
        <p14:creationId xmlns:p14="http://schemas.microsoft.com/office/powerpoint/2010/main" val="156800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9" name="Espace réservé pour une image  8"/>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903" r="903"/>
          <a:stretch>
            <a:fillRect/>
          </a:stretch>
        </p:blipFill>
        <p:spPr>
          <a:xfrm>
            <a:off x="68308" y="66675"/>
            <a:ext cx="9001873" cy="5378549"/>
          </a:xfrm>
        </p:spPr>
      </p:pic>
      <p:sp>
        <p:nvSpPr>
          <p:cNvPr id="5" name="Espace réservé du texte 4"/>
          <p:cNvSpPr>
            <a:spLocks noGrp="1"/>
          </p:cNvSpPr>
          <p:nvPr>
            <p:ph type="body" sz="half" idx="2"/>
          </p:nvPr>
        </p:nvSpPr>
        <p:spPr>
          <a:xfrm>
            <a:off x="971600" y="5733256"/>
            <a:ext cx="7315200" cy="685800"/>
          </a:xfrm>
        </p:spPr>
        <p:txBody>
          <a:bodyPr>
            <a:normAutofit/>
          </a:bodyPr>
          <a:lstStyle/>
          <a:p>
            <a:pPr algn="ctr"/>
            <a:r>
              <a:rPr lang="fr-FR" sz="2400" b="1" dirty="0" smtClean="0"/>
              <a:t>Figure 3 : Carte conceptuelle Niveau Master</a:t>
            </a:r>
            <a:endParaRPr lang="fr-FR" sz="2400" b="1" dirty="0"/>
          </a:p>
        </p:txBody>
      </p:sp>
      <p:sp>
        <p:nvSpPr>
          <p:cNvPr id="6" name="Espace réservé de la date 5"/>
          <p:cNvSpPr>
            <a:spLocks noGrp="1"/>
          </p:cNvSpPr>
          <p:nvPr>
            <p:ph type="dt" sz="half" idx="10"/>
          </p:nvPr>
        </p:nvSpPr>
        <p:spPr/>
        <p:txBody>
          <a:bodyPr/>
          <a:lstStyle/>
          <a:p>
            <a:r>
              <a:rPr lang="fr-FR" sz="1100" dirty="0" smtClean="0"/>
              <a:t>20 juin 2018</a:t>
            </a:r>
            <a:endParaRPr lang="fr-FR" sz="1100" dirty="0"/>
          </a:p>
        </p:txBody>
      </p:sp>
      <p:sp>
        <p:nvSpPr>
          <p:cNvPr id="7" name="Espace réservé du pied de page 6"/>
          <p:cNvSpPr>
            <a:spLocks noGrp="1"/>
          </p:cNvSpPr>
          <p:nvPr>
            <p:ph type="ftr" sz="quarter" idx="11"/>
          </p:nvPr>
        </p:nvSpPr>
        <p:spPr>
          <a:xfrm>
            <a:off x="1115616" y="6237312"/>
            <a:ext cx="6609928" cy="457200"/>
          </a:xfrm>
        </p:spPr>
        <p:txBody>
          <a:bodyPr/>
          <a:lstStyle/>
          <a:p>
            <a:pPr algn="ctr"/>
            <a:r>
              <a:rPr lang="fr-FR" sz="1100" dirty="0" smtClean="0"/>
              <a:t>Troisième journée de recherche ESPE de Bourgogne</a:t>
            </a:r>
            <a:endParaRPr lang="fr-FR" sz="1100" dirty="0"/>
          </a:p>
        </p:txBody>
      </p:sp>
      <p:sp>
        <p:nvSpPr>
          <p:cNvPr id="8" name="Espace réservé du numéro de diapositive 7"/>
          <p:cNvSpPr>
            <a:spLocks noGrp="1"/>
          </p:cNvSpPr>
          <p:nvPr>
            <p:ph type="sldNum" sz="quarter" idx="12"/>
          </p:nvPr>
        </p:nvSpPr>
        <p:spPr/>
        <p:txBody>
          <a:bodyPr/>
          <a:lstStyle/>
          <a:p>
            <a:fld id="{FEA07903-7A1F-436A-B8B9-A0AE47B71695}" type="slidenum">
              <a:rPr lang="fr-FR" smtClean="0"/>
              <a:t>13</a:t>
            </a:fld>
            <a:endParaRPr lang="fr-FR"/>
          </a:p>
        </p:txBody>
      </p:sp>
    </p:spTree>
    <p:extLst>
      <p:ext uri="{BB962C8B-B14F-4D97-AF65-F5344CB8AC3E}">
        <p14:creationId xmlns:p14="http://schemas.microsoft.com/office/powerpoint/2010/main" val="1859600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4" name="Graphique 3"/>
          <p:cNvGraphicFramePr>
            <a:graphicFrameLocks/>
          </p:cNvGraphicFramePr>
          <p:nvPr>
            <p:extLst/>
          </p:nvPr>
        </p:nvGraphicFramePr>
        <p:xfrm>
          <a:off x="1074964" y="427759"/>
          <a:ext cx="3528209" cy="35727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phique 4"/>
          <p:cNvGraphicFramePr>
            <a:graphicFrameLocks/>
          </p:cNvGraphicFramePr>
          <p:nvPr>
            <p:extLst>
              <p:ext uri="{D42A27DB-BD31-4B8C-83A1-F6EECF244321}">
                <p14:modId xmlns:p14="http://schemas.microsoft.com/office/powerpoint/2010/main" val="4027442110"/>
              </p:ext>
            </p:extLst>
          </p:nvPr>
        </p:nvGraphicFramePr>
        <p:xfrm>
          <a:off x="2881044" y="1261172"/>
          <a:ext cx="3561423" cy="35760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phique 6"/>
          <p:cNvGraphicFramePr>
            <a:graphicFrameLocks/>
          </p:cNvGraphicFramePr>
          <p:nvPr>
            <p:extLst>
              <p:ext uri="{D42A27DB-BD31-4B8C-83A1-F6EECF244321}">
                <p14:modId xmlns:p14="http://schemas.microsoft.com/office/powerpoint/2010/main" val="1920863037"/>
              </p:ext>
            </p:extLst>
          </p:nvPr>
        </p:nvGraphicFramePr>
        <p:xfrm>
          <a:off x="-2019351" y="1080729"/>
          <a:ext cx="6681107" cy="47352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Graphique 8"/>
          <p:cNvGraphicFramePr>
            <a:graphicFrameLocks/>
          </p:cNvGraphicFramePr>
          <p:nvPr>
            <p:extLst>
              <p:ext uri="{D42A27DB-BD31-4B8C-83A1-F6EECF244321}">
                <p14:modId xmlns:p14="http://schemas.microsoft.com/office/powerpoint/2010/main" val="3051072699"/>
              </p:ext>
            </p:extLst>
          </p:nvPr>
        </p:nvGraphicFramePr>
        <p:xfrm>
          <a:off x="5868144" y="1280570"/>
          <a:ext cx="3860376" cy="3454565"/>
        </p:xfrm>
        <a:graphic>
          <a:graphicData uri="http://schemas.openxmlformats.org/drawingml/2006/chart">
            <c:chart xmlns:c="http://schemas.openxmlformats.org/drawingml/2006/chart" xmlns:r="http://schemas.openxmlformats.org/officeDocument/2006/relationships" r:id="rId6"/>
          </a:graphicData>
        </a:graphic>
      </p:graphicFrame>
      <p:sp>
        <p:nvSpPr>
          <p:cNvPr id="3" name="ZoneTexte 2"/>
          <p:cNvSpPr txBox="1"/>
          <p:nvPr/>
        </p:nvSpPr>
        <p:spPr>
          <a:xfrm>
            <a:off x="2195736" y="368122"/>
            <a:ext cx="5657318" cy="461665"/>
          </a:xfrm>
          <a:prstGeom prst="rect">
            <a:avLst/>
          </a:prstGeom>
          <a:noFill/>
        </p:spPr>
        <p:txBody>
          <a:bodyPr wrap="none" rtlCol="0">
            <a:spAutoFit/>
          </a:bodyPr>
          <a:lstStyle/>
          <a:p>
            <a:r>
              <a:rPr lang="fr-FR" sz="2400" b="1" dirty="0" smtClean="0"/>
              <a:t>Comparaison Générale des 3 niveaux</a:t>
            </a:r>
            <a:endParaRPr lang="fr-FR" sz="2400" b="1" dirty="0"/>
          </a:p>
        </p:txBody>
      </p:sp>
      <p:sp>
        <p:nvSpPr>
          <p:cNvPr id="6" name="ZoneTexte 5"/>
          <p:cNvSpPr txBox="1"/>
          <p:nvPr/>
        </p:nvSpPr>
        <p:spPr>
          <a:xfrm>
            <a:off x="176188" y="4748951"/>
            <a:ext cx="8964488" cy="2400657"/>
          </a:xfrm>
          <a:prstGeom prst="rect">
            <a:avLst/>
          </a:prstGeom>
          <a:noFill/>
        </p:spPr>
        <p:txBody>
          <a:bodyPr wrap="square" rtlCol="0">
            <a:spAutoFit/>
          </a:bodyPr>
          <a:lstStyle/>
          <a:p>
            <a:pPr>
              <a:lnSpc>
                <a:spcPct val="150000"/>
              </a:lnSpc>
            </a:pPr>
            <a:r>
              <a:rPr lang="fr-FR" sz="1200" dirty="0" smtClean="0"/>
              <a:t>             Prévention médicale * </a:t>
            </a:r>
          </a:p>
          <a:p>
            <a:pPr>
              <a:lnSpc>
                <a:spcPct val="150000"/>
              </a:lnSpc>
            </a:pPr>
            <a:r>
              <a:rPr lang="fr-FR" sz="1200" dirty="0" smtClean="0"/>
              <a:t>             Ne rien faire </a:t>
            </a:r>
          </a:p>
          <a:p>
            <a:pPr>
              <a:lnSpc>
                <a:spcPct val="150000"/>
              </a:lnSpc>
            </a:pPr>
            <a:r>
              <a:rPr lang="fr-FR" sz="1200" dirty="0" smtClean="0"/>
              <a:t>             Facteurs environnementaux ***</a:t>
            </a:r>
          </a:p>
          <a:p>
            <a:pPr>
              <a:lnSpc>
                <a:spcPct val="150000"/>
              </a:lnSpc>
            </a:pPr>
            <a:r>
              <a:rPr lang="fr-FR" sz="1200" dirty="0" smtClean="0"/>
              <a:t>             Substances addictives ***</a:t>
            </a:r>
          </a:p>
          <a:p>
            <a:pPr>
              <a:lnSpc>
                <a:spcPct val="150000"/>
              </a:lnSpc>
            </a:pPr>
            <a:r>
              <a:rPr lang="fr-FR" sz="1200" dirty="0" smtClean="0"/>
              <a:t>             Comportements à risque *</a:t>
            </a:r>
          </a:p>
          <a:p>
            <a:pPr>
              <a:lnSpc>
                <a:spcPct val="150000"/>
              </a:lnSpc>
            </a:pPr>
            <a:r>
              <a:rPr lang="fr-FR" sz="1200" dirty="0"/>
              <a:t> </a:t>
            </a:r>
            <a:r>
              <a:rPr lang="fr-FR" sz="1200" dirty="0" smtClean="0"/>
              <a:t>            Mode de vie </a:t>
            </a:r>
          </a:p>
          <a:p>
            <a:pPr>
              <a:lnSpc>
                <a:spcPct val="150000"/>
              </a:lnSpc>
            </a:pPr>
            <a:endParaRPr lang="fr-FR" sz="1600" dirty="0" smtClean="0"/>
          </a:p>
          <a:p>
            <a:endParaRPr lang="fr-FR" dirty="0"/>
          </a:p>
        </p:txBody>
      </p:sp>
      <p:sp>
        <p:nvSpPr>
          <p:cNvPr id="10" name="Rectangle 9"/>
          <p:cNvSpPr/>
          <p:nvPr/>
        </p:nvSpPr>
        <p:spPr>
          <a:xfrm>
            <a:off x="314547" y="4872202"/>
            <a:ext cx="375560" cy="1440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27091" y="5652155"/>
            <a:ext cx="375560" cy="14401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323528" y="5419779"/>
            <a:ext cx="375560" cy="144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322218" y="5949280"/>
            <a:ext cx="375560" cy="14401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323528" y="5163213"/>
            <a:ext cx="375560" cy="144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328034" y="6237312"/>
            <a:ext cx="375560" cy="144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3851920" y="5163213"/>
            <a:ext cx="5112568" cy="584775"/>
          </a:xfrm>
          <a:prstGeom prst="rect">
            <a:avLst/>
          </a:prstGeom>
          <a:noFill/>
        </p:spPr>
        <p:txBody>
          <a:bodyPr wrap="square" rtlCol="0">
            <a:spAutoFit/>
          </a:bodyPr>
          <a:lstStyle/>
          <a:p>
            <a:r>
              <a:rPr lang="fr-FR" sz="1600" b="1" dirty="0" smtClean="0"/>
              <a:t>Figure 4 : Comparaison nombre de réponses par niveau</a:t>
            </a:r>
            <a:endParaRPr lang="fr-FR" sz="1600" b="1" dirty="0"/>
          </a:p>
        </p:txBody>
      </p:sp>
      <p:sp>
        <p:nvSpPr>
          <p:cNvPr id="16" name="Espace réservé de la date 15"/>
          <p:cNvSpPr>
            <a:spLocks noGrp="1"/>
          </p:cNvSpPr>
          <p:nvPr>
            <p:ph type="dt" sz="half" idx="10"/>
          </p:nvPr>
        </p:nvSpPr>
        <p:spPr/>
        <p:txBody>
          <a:bodyPr/>
          <a:lstStyle/>
          <a:p>
            <a:r>
              <a:rPr lang="fr-FR" sz="1100" dirty="0" smtClean="0"/>
              <a:t>20 juin 2018</a:t>
            </a:r>
            <a:endParaRPr lang="fr-FR" sz="1100" dirty="0"/>
          </a:p>
        </p:txBody>
      </p:sp>
      <p:sp>
        <p:nvSpPr>
          <p:cNvPr id="18" name="Espace réservé du pied de page 17"/>
          <p:cNvSpPr>
            <a:spLocks noGrp="1"/>
          </p:cNvSpPr>
          <p:nvPr>
            <p:ph type="ftr" sz="quarter" idx="11"/>
          </p:nvPr>
        </p:nvSpPr>
        <p:spPr>
          <a:xfrm>
            <a:off x="899592" y="6309320"/>
            <a:ext cx="6768752" cy="432048"/>
          </a:xfrm>
        </p:spPr>
        <p:txBody>
          <a:bodyPr/>
          <a:lstStyle/>
          <a:p>
            <a:pPr algn="ctr"/>
            <a:r>
              <a:rPr lang="fr-FR" sz="1100" dirty="0" smtClean="0"/>
              <a:t>Troisième journée de recherche ESPE de Bourgogne</a:t>
            </a:r>
            <a:endParaRPr lang="fr-FR" sz="1100" dirty="0"/>
          </a:p>
        </p:txBody>
      </p:sp>
      <p:sp>
        <p:nvSpPr>
          <p:cNvPr id="19" name="Espace réservé du numéro de diapositive 18"/>
          <p:cNvSpPr>
            <a:spLocks noGrp="1"/>
          </p:cNvSpPr>
          <p:nvPr>
            <p:ph type="sldNum" sz="quarter" idx="12"/>
          </p:nvPr>
        </p:nvSpPr>
        <p:spPr>
          <a:xfrm>
            <a:off x="314547" y="6520458"/>
            <a:ext cx="375560" cy="286172"/>
          </a:xfrm>
        </p:spPr>
        <p:txBody>
          <a:bodyPr/>
          <a:lstStyle/>
          <a:p>
            <a:fld id="{FEA07903-7A1F-436A-B8B9-A0AE47B71695}" type="slidenum">
              <a:rPr lang="fr-FR" smtClean="0"/>
              <a:t>14</a:t>
            </a:fld>
            <a:endParaRPr lang="fr-FR" dirty="0"/>
          </a:p>
        </p:txBody>
      </p:sp>
    </p:spTree>
    <p:extLst>
      <p:ext uri="{BB962C8B-B14F-4D97-AF65-F5344CB8AC3E}">
        <p14:creationId xmlns:p14="http://schemas.microsoft.com/office/powerpoint/2010/main" val="2949036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fr-FR" b="1" dirty="0" smtClean="0">
                <a:solidFill>
                  <a:schemeClr val="tx1"/>
                </a:solidFill>
              </a:rPr>
              <a:t>Comparaison des niveaux</a:t>
            </a:r>
            <a:endParaRPr lang="fr-FR" b="1" dirty="0">
              <a:solidFill>
                <a:schemeClr val="tx1"/>
              </a:solidFill>
            </a:endParaRPr>
          </a:p>
        </p:txBody>
      </p:sp>
      <p:graphicFrame>
        <p:nvGraphicFramePr>
          <p:cNvPr id="8" name="Espace réservé du contenu 7"/>
          <p:cNvGraphicFramePr>
            <a:graphicFrameLocks noGrp="1"/>
          </p:cNvGraphicFramePr>
          <p:nvPr>
            <p:ph sz="quarter" idx="1"/>
            <p:extLst>
              <p:ext uri="{D42A27DB-BD31-4B8C-83A1-F6EECF244321}">
                <p14:modId xmlns:p14="http://schemas.microsoft.com/office/powerpoint/2010/main" val="1939193837"/>
              </p:ext>
            </p:extLst>
          </p:nvPr>
        </p:nvGraphicFramePr>
        <p:xfrm>
          <a:off x="971600" y="1412779"/>
          <a:ext cx="7848871" cy="3901055"/>
        </p:xfrm>
        <a:graphic>
          <a:graphicData uri="http://schemas.openxmlformats.org/drawingml/2006/table">
            <a:tbl>
              <a:tblPr/>
              <a:tblGrid>
                <a:gridCol w="2723868"/>
                <a:gridCol w="1626575"/>
                <a:gridCol w="1626575"/>
                <a:gridCol w="1871853"/>
              </a:tblGrid>
              <a:tr h="213491">
                <a:tc>
                  <a:txBody>
                    <a:bodyPr/>
                    <a:lstStyle/>
                    <a:p>
                      <a:pPr algn="l" fontAlgn="b"/>
                      <a:r>
                        <a:rPr lang="fr-FR" sz="1200" b="1" i="0" u="none" strike="noStrike" dirty="0">
                          <a:solidFill>
                            <a:srgbClr val="000000"/>
                          </a:solidFill>
                          <a:effectLst/>
                          <a:latin typeface="Arial"/>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fr-FR" sz="1200" b="1" i="0" u="none" strike="noStrike">
                          <a:solidFill>
                            <a:srgbClr val="000000"/>
                          </a:solidFill>
                          <a:effectLst/>
                          <a:latin typeface="Arial"/>
                        </a:rPr>
                        <a:t>Groupe</a:t>
                      </a:r>
                    </a:p>
                  </a:txBody>
                  <a:tcPr marL="6350" marR="6350" marT="6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1200" b="1" i="0" u="none" strike="noStrike" dirty="0" smtClean="0">
                          <a:solidFill>
                            <a:srgbClr val="000000"/>
                          </a:solidFill>
                          <a:effectLst/>
                          <a:latin typeface="Arial"/>
                        </a:rPr>
                        <a:t>N</a:t>
                      </a:r>
                      <a:r>
                        <a:rPr lang="fr-FR" sz="1200" b="1" i="0" u="none" strike="noStrike" baseline="0" dirty="0" smtClean="0">
                          <a:solidFill>
                            <a:srgbClr val="000000"/>
                          </a:solidFill>
                          <a:effectLst/>
                          <a:latin typeface="Arial"/>
                        </a:rPr>
                        <a:t> effectif</a:t>
                      </a:r>
                      <a:endParaRPr lang="fr-FR" sz="1200" b="1" i="0" u="none" strike="noStrike" dirty="0">
                        <a:solidFill>
                          <a:srgbClr val="000000"/>
                        </a:solidFill>
                        <a:effectLst/>
                        <a:latin typeface="Arial"/>
                      </a:endParaRP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1200" b="1" i="0" u="none" strike="noStrike">
                          <a:solidFill>
                            <a:srgbClr val="000000"/>
                          </a:solidFill>
                          <a:effectLst/>
                          <a:latin typeface="Arial"/>
                        </a:rPr>
                        <a:t>Niveau</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r>
              <a:tr h="207021">
                <a:tc>
                  <a:txBody>
                    <a:bodyPr/>
                    <a:lstStyle/>
                    <a:p>
                      <a:pPr algn="l" fontAlgn="auto"/>
                      <a:r>
                        <a:rPr lang="fr-FR" sz="1200" b="1" i="0" u="none" strike="noStrike">
                          <a:solidFill>
                            <a:srgbClr val="000000"/>
                          </a:solidFill>
                          <a:effectLst/>
                          <a:latin typeface="Arial"/>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0" u="none" strike="noStrike">
                          <a:solidFill>
                            <a:srgbClr val="000000"/>
                          </a:solidFill>
                          <a:effectLst/>
                          <a:latin typeface="Arial"/>
                        </a:rPr>
                        <a:t>Master</a:t>
                      </a:r>
                    </a:p>
                  </a:txBody>
                  <a:tcPr marL="6350" marR="6350" marT="6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000000"/>
                          </a:solidFill>
                          <a:effectLst/>
                          <a:latin typeface="Arial"/>
                        </a:rPr>
                        <a:t>38</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a:solidFill>
                            <a:srgbClr val="000000"/>
                          </a:solidFill>
                          <a:effectLst/>
                          <a:latin typeface="Arial"/>
                        </a:rPr>
                        <a:t>Chi2                           </a:t>
                      </a:r>
                      <a:r>
                        <a:rPr lang="fr-FR" sz="1200" b="0" i="0" u="none" strike="noStrike" dirty="0" smtClean="0">
                          <a:solidFill>
                            <a:srgbClr val="000000"/>
                          </a:solidFill>
                          <a:effectLst/>
                          <a:latin typeface="Arial"/>
                        </a:rPr>
                        <a:t>6,61                </a:t>
                      </a:r>
                      <a:endParaRPr lang="fr-FR" sz="1200" b="0" i="0" u="none" strike="noStrike" dirty="0">
                        <a:solidFill>
                          <a:srgbClr val="000000"/>
                        </a:solidFill>
                        <a:effectLst/>
                        <a:latin typeface="Arial"/>
                      </a:endParaRPr>
                    </a:p>
                  </a:txBody>
                  <a:tcPr marL="6350" marR="6350" marT="6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200552">
                <a:tc>
                  <a:txBody>
                    <a:bodyPr/>
                    <a:lstStyle/>
                    <a:p>
                      <a:pPr algn="l" fontAlgn="auto"/>
                      <a:r>
                        <a:rPr lang="fr-FR" sz="1200" b="1" i="0" u="none" strike="noStrike">
                          <a:solidFill>
                            <a:srgbClr val="000000"/>
                          </a:solidFill>
                          <a:effectLst/>
                          <a:latin typeface="Arial"/>
                        </a:rPr>
                        <a:t>Comportement à risques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fr-FR" sz="1200" b="0" i="0" u="none" strike="noStrike">
                          <a:solidFill>
                            <a:srgbClr val="000000"/>
                          </a:solidFill>
                          <a:effectLst/>
                          <a:latin typeface="Arial"/>
                        </a:rPr>
                        <a:t>Première </a:t>
                      </a:r>
                    </a:p>
                  </a:txBody>
                  <a:tcPr marL="6350" marR="6350" marT="6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000000"/>
                          </a:solidFill>
                          <a:effectLst/>
                          <a:latin typeface="Arial"/>
                        </a:rPr>
                        <a:t>83</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Arial"/>
                        </a:rPr>
                        <a:t>ddl                               2</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207021">
                <a:tc>
                  <a:txBody>
                    <a:bodyPr/>
                    <a:lstStyle/>
                    <a:p>
                      <a:pPr algn="l" fontAlgn="auto"/>
                      <a:r>
                        <a:rPr lang="fr-FR" sz="1200" b="1" i="0" u="none" strike="noStrike">
                          <a:solidFill>
                            <a:srgbClr val="000000"/>
                          </a:solidFill>
                          <a:effectLst/>
                          <a:latin typeface="Arial"/>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Arial"/>
                        </a:rPr>
                        <a:t>Quatrième</a:t>
                      </a:r>
                    </a:p>
                  </a:txBody>
                  <a:tcPr marL="6350" marR="6350" marT="6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000000"/>
                          </a:solidFill>
                          <a:effectLst/>
                          <a:latin typeface="Arial"/>
                        </a:rPr>
                        <a:t>96</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err="1">
                          <a:solidFill>
                            <a:srgbClr val="000000"/>
                          </a:solidFill>
                          <a:effectLst/>
                          <a:latin typeface="Arial"/>
                        </a:rPr>
                        <a:t>P_val</a:t>
                      </a:r>
                      <a:r>
                        <a:rPr lang="fr-FR" sz="1200" b="0" i="0" u="none" strike="noStrike" dirty="0">
                          <a:solidFill>
                            <a:srgbClr val="000000"/>
                          </a:solidFill>
                          <a:effectLst/>
                          <a:latin typeface="Arial"/>
                        </a:rPr>
                        <a:t>               </a:t>
                      </a:r>
                      <a:r>
                        <a:rPr lang="fr-FR" sz="1200" b="1" i="0" u="none" strike="noStrike" dirty="0">
                          <a:solidFill>
                            <a:srgbClr val="FF0000"/>
                          </a:solidFill>
                          <a:effectLst/>
                          <a:latin typeface="Arial"/>
                        </a:rPr>
                        <a:t>    </a:t>
                      </a:r>
                      <a:r>
                        <a:rPr lang="fr-FR" sz="1200" b="1" i="0" u="none" strike="noStrike" dirty="0" smtClean="0">
                          <a:solidFill>
                            <a:srgbClr val="FF0000"/>
                          </a:solidFill>
                          <a:effectLst/>
                          <a:latin typeface="Arial"/>
                        </a:rPr>
                        <a:t>0,037 *</a:t>
                      </a:r>
                      <a:endParaRPr lang="fr-FR" sz="1200" b="0" i="0" u="none" strike="noStrike" dirty="0">
                        <a:solidFill>
                          <a:srgbClr val="000000"/>
                        </a:solidFill>
                        <a:effectLst/>
                        <a:latin typeface="Arial"/>
                      </a:endParaRP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r h="207021">
                <a:tc>
                  <a:txBody>
                    <a:bodyPr/>
                    <a:lstStyle/>
                    <a:p>
                      <a:pPr algn="l" fontAlgn="auto"/>
                      <a:r>
                        <a:rPr lang="fr-FR" sz="1200" b="1" i="0" u="none" strike="noStrike">
                          <a:solidFill>
                            <a:srgbClr val="000000"/>
                          </a:solidFill>
                          <a:effectLst/>
                          <a:latin typeface="Arial"/>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fr-FR" sz="1200" b="0" i="0" u="none" strike="noStrike">
                          <a:solidFill>
                            <a:srgbClr val="000000"/>
                          </a:solidFill>
                          <a:effectLst/>
                          <a:latin typeface="Arial"/>
                        </a:rPr>
                        <a:t>Master</a:t>
                      </a:r>
                    </a:p>
                  </a:txBody>
                  <a:tcPr marL="6350" marR="6350" marT="6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000000"/>
                          </a:solidFill>
                          <a:effectLst/>
                          <a:latin typeface="Arial"/>
                        </a:rPr>
                        <a:t>38</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a:solidFill>
                            <a:srgbClr val="000000"/>
                          </a:solidFill>
                          <a:effectLst/>
                          <a:latin typeface="Arial"/>
                        </a:rPr>
                        <a:t>Chi2                     </a:t>
                      </a:r>
                      <a:r>
                        <a:rPr lang="fr-FR" sz="1200" b="0" i="0" u="none" strike="noStrike" dirty="0" smtClean="0">
                          <a:solidFill>
                            <a:srgbClr val="000000"/>
                          </a:solidFill>
                          <a:effectLst/>
                          <a:latin typeface="Arial"/>
                        </a:rPr>
                        <a:t>17,47</a:t>
                      </a:r>
                      <a:endParaRPr lang="fr-FR" sz="1200" b="0" i="0" u="none" strike="noStrike" dirty="0">
                        <a:solidFill>
                          <a:srgbClr val="000000"/>
                        </a:solidFill>
                        <a:effectLst/>
                        <a:latin typeface="Arial"/>
                      </a:endParaRP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200552">
                <a:tc>
                  <a:txBody>
                    <a:bodyPr/>
                    <a:lstStyle/>
                    <a:p>
                      <a:pPr algn="l" fontAlgn="auto"/>
                      <a:r>
                        <a:rPr lang="fr-FR" sz="1200" b="1" i="0" u="none" strike="noStrike">
                          <a:solidFill>
                            <a:srgbClr val="000000"/>
                          </a:solidFill>
                          <a:effectLst/>
                          <a:latin typeface="Arial"/>
                        </a:rPr>
                        <a:t>Substances addictives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fr-FR" sz="1200" b="0" i="0" u="none" strike="noStrike">
                          <a:solidFill>
                            <a:srgbClr val="000000"/>
                          </a:solidFill>
                          <a:effectLst/>
                          <a:latin typeface="Arial"/>
                        </a:rPr>
                        <a:t>Première </a:t>
                      </a:r>
                    </a:p>
                  </a:txBody>
                  <a:tcPr marL="6350" marR="6350" marT="6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000000"/>
                          </a:solidFill>
                          <a:effectLst/>
                          <a:latin typeface="Arial"/>
                        </a:rPr>
                        <a:t>83</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Arial"/>
                        </a:rPr>
                        <a:t>ddl                               2</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207021">
                <a:tc>
                  <a:txBody>
                    <a:bodyPr/>
                    <a:lstStyle/>
                    <a:p>
                      <a:pPr algn="l" fontAlgn="auto"/>
                      <a:r>
                        <a:rPr lang="fr-FR" sz="1200" b="1" i="0" u="none" strike="noStrike">
                          <a:solidFill>
                            <a:srgbClr val="000000"/>
                          </a:solidFill>
                          <a:effectLst/>
                          <a:latin typeface="Arial"/>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Arial"/>
                        </a:rPr>
                        <a:t>Quatrième</a:t>
                      </a:r>
                    </a:p>
                  </a:txBody>
                  <a:tcPr marL="6350" marR="6350" marT="6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000000"/>
                          </a:solidFill>
                          <a:effectLst/>
                          <a:latin typeface="Arial"/>
                        </a:rPr>
                        <a:t>96</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err="1">
                          <a:solidFill>
                            <a:srgbClr val="000000"/>
                          </a:solidFill>
                          <a:effectLst/>
                          <a:latin typeface="Arial"/>
                        </a:rPr>
                        <a:t>P_val</a:t>
                      </a:r>
                      <a:r>
                        <a:rPr lang="fr-FR" sz="1200" b="0" i="0" u="none" strike="noStrike" dirty="0">
                          <a:solidFill>
                            <a:srgbClr val="000000"/>
                          </a:solidFill>
                          <a:effectLst/>
                          <a:latin typeface="Arial"/>
                        </a:rPr>
                        <a:t>               </a:t>
                      </a:r>
                      <a:r>
                        <a:rPr lang="fr-FR" sz="1200" b="1" i="0" u="none" strike="noStrike" dirty="0" smtClean="0">
                          <a:solidFill>
                            <a:srgbClr val="FF0000"/>
                          </a:solidFill>
                          <a:effectLst/>
                          <a:latin typeface="Arial"/>
                        </a:rPr>
                        <a:t>0,0002 ***</a:t>
                      </a:r>
                      <a:endParaRPr lang="fr-FR" sz="1200" b="0" i="0" u="none" strike="noStrike" dirty="0">
                        <a:solidFill>
                          <a:srgbClr val="000000"/>
                        </a:solidFill>
                        <a:effectLst/>
                        <a:latin typeface="Arial"/>
                      </a:endParaRP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r h="207021">
                <a:tc>
                  <a:txBody>
                    <a:bodyPr/>
                    <a:lstStyle/>
                    <a:p>
                      <a:pPr algn="l" fontAlgn="auto"/>
                      <a:r>
                        <a:rPr lang="fr-FR" sz="1200" b="1" i="0" u="none" strike="noStrike">
                          <a:solidFill>
                            <a:srgbClr val="000000"/>
                          </a:solidFill>
                          <a:effectLst/>
                          <a:latin typeface="Arial"/>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fr-FR" sz="1200" b="0" i="0" u="none" strike="noStrike">
                          <a:solidFill>
                            <a:srgbClr val="000000"/>
                          </a:solidFill>
                          <a:effectLst/>
                          <a:latin typeface="Arial"/>
                        </a:rPr>
                        <a:t>Master</a:t>
                      </a:r>
                    </a:p>
                  </a:txBody>
                  <a:tcPr marL="6350" marR="6350" marT="6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000000"/>
                          </a:solidFill>
                          <a:effectLst/>
                          <a:latin typeface="Arial"/>
                        </a:rPr>
                        <a:t>38</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a:solidFill>
                            <a:srgbClr val="000000"/>
                          </a:solidFill>
                          <a:effectLst/>
                          <a:latin typeface="Arial"/>
                        </a:rPr>
                        <a:t>Chi2                      </a:t>
                      </a:r>
                      <a:r>
                        <a:rPr lang="fr-FR" sz="1200" b="0" i="0" u="none" strike="noStrike" dirty="0" smtClean="0">
                          <a:solidFill>
                            <a:srgbClr val="000000"/>
                          </a:solidFill>
                          <a:effectLst/>
                          <a:latin typeface="Arial"/>
                        </a:rPr>
                        <a:t>19,10</a:t>
                      </a:r>
                      <a:endParaRPr lang="fr-FR" sz="1200" b="0" i="0" u="none" strike="noStrike" dirty="0">
                        <a:solidFill>
                          <a:srgbClr val="000000"/>
                        </a:solidFill>
                        <a:effectLst/>
                        <a:latin typeface="Arial"/>
                      </a:endParaRP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200552">
                <a:tc>
                  <a:txBody>
                    <a:bodyPr/>
                    <a:lstStyle/>
                    <a:p>
                      <a:pPr algn="l" fontAlgn="auto"/>
                      <a:r>
                        <a:rPr lang="fr-FR" sz="1200" b="1" i="0" u="none" strike="noStrike">
                          <a:solidFill>
                            <a:srgbClr val="000000"/>
                          </a:solidFill>
                          <a:effectLst/>
                          <a:latin typeface="Arial"/>
                        </a:rPr>
                        <a:t>Facteurs environnementaux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fr-FR" sz="1200" b="0" i="0" u="none" strike="noStrike">
                          <a:solidFill>
                            <a:srgbClr val="000000"/>
                          </a:solidFill>
                          <a:effectLst/>
                          <a:latin typeface="Arial"/>
                        </a:rPr>
                        <a:t>Première </a:t>
                      </a:r>
                    </a:p>
                  </a:txBody>
                  <a:tcPr marL="6350" marR="6350" marT="6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000000"/>
                          </a:solidFill>
                          <a:effectLst/>
                          <a:latin typeface="Arial"/>
                        </a:rPr>
                        <a:t>83</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Arial"/>
                        </a:rPr>
                        <a:t>ddl                                2</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207021">
                <a:tc>
                  <a:txBody>
                    <a:bodyPr/>
                    <a:lstStyle/>
                    <a:p>
                      <a:pPr algn="l" fontAlgn="auto"/>
                      <a:r>
                        <a:rPr lang="fr-FR" sz="1200" b="1" i="0" u="none" strike="noStrike">
                          <a:solidFill>
                            <a:srgbClr val="000000"/>
                          </a:solidFill>
                          <a:effectLst/>
                          <a:latin typeface="Arial"/>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Arial"/>
                        </a:rPr>
                        <a:t>Quatrième</a:t>
                      </a:r>
                    </a:p>
                  </a:txBody>
                  <a:tcPr marL="6350" marR="6350" marT="6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000000"/>
                          </a:solidFill>
                          <a:effectLst/>
                          <a:latin typeface="Arial"/>
                        </a:rPr>
                        <a:t>96</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err="1">
                          <a:solidFill>
                            <a:srgbClr val="000000"/>
                          </a:solidFill>
                          <a:effectLst/>
                          <a:latin typeface="Arial"/>
                        </a:rPr>
                        <a:t>P_val</a:t>
                      </a:r>
                      <a:r>
                        <a:rPr lang="fr-FR" sz="1200" b="0" i="0" u="none" strike="noStrike" dirty="0">
                          <a:solidFill>
                            <a:srgbClr val="000000"/>
                          </a:solidFill>
                          <a:effectLst/>
                          <a:latin typeface="Arial"/>
                        </a:rPr>
                        <a:t>              </a:t>
                      </a:r>
                      <a:r>
                        <a:rPr lang="fr-FR" sz="1200" b="1" i="0" u="none" strike="noStrike" dirty="0" smtClean="0">
                          <a:solidFill>
                            <a:srgbClr val="FF0000"/>
                          </a:solidFill>
                          <a:effectLst/>
                          <a:latin typeface="Arial"/>
                        </a:rPr>
                        <a:t>7,13</a:t>
                      </a:r>
                      <a:r>
                        <a:rPr lang="fr-FR" sz="1200" b="1" i="0" u="none" strike="noStrike" baseline="30000" dirty="0" smtClean="0">
                          <a:solidFill>
                            <a:srgbClr val="FF0000"/>
                          </a:solidFill>
                          <a:effectLst/>
                          <a:latin typeface="Arial"/>
                        </a:rPr>
                        <a:t>E</a:t>
                      </a:r>
                      <a:r>
                        <a:rPr lang="fr-FR" sz="1200" b="1" i="0" u="none" strike="noStrike" dirty="0" smtClean="0">
                          <a:solidFill>
                            <a:srgbClr val="FF0000"/>
                          </a:solidFill>
                          <a:effectLst/>
                          <a:latin typeface="Arial"/>
                        </a:rPr>
                        <a:t>-05 ***</a:t>
                      </a:r>
                      <a:r>
                        <a:rPr lang="fr-FR" sz="1200" b="0" i="0" u="none" strike="noStrike" dirty="0" smtClean="0">
                          <a:solidFill>
                            <a:srgbClr val="000000"/>
                          </a:solidFill>
                          <a:effectLst/>
                          <a:latin typeface="Arial"/>
                        </a:rPr>
                        <a:t> </a:t>
                      </a:r>
                      <a:endParaRPr lang="fr-FR" sz="1200" b="0" i="0" u="none" strike="noStrike" dirty="0">
                        <a:solidFill>
                          <a:srgbClr val="000000"/>
                        </a:solidFill>
                        <a:effectLst/>
                        <a:latin typeface="Arial"/>
                      </a:endParaRP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r h="207021">
                <a:tc>
                  <a:txBody>
                    <a:bodyPr/>
                    <a:lstStyle/>
                    <a:p>
                      <a:pPr algn="l" fontAlgn="auto"/>
                      <a:r>
                        <a:rPr lang="fr-FR" sz="1200" b="1" i="0" u="none" strike="noStrike" dirty="0">
                          <a:solidFill>
                            <a:srgbClr val="000000"/>
                          </a:solidFill>
                          <a:effectLst/>
                          <a:latin typeface="Arial"/>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fr-FR" sz="1200" b="0" i="0" u="none" strike="noStrike">
                          <a:solidFill>
                            <a:srgbClr val="000000"/>
                          </a:solidFill>
                          <a:effectLst/>
                          <a:latin typeface="Arial"/>
                        </a:rPr>
                        <a:t>Master</a:t>
                      </a:r>
                    </a:p>
                  </a:txBody>
                  <a:tcPr marL="6350" marR="6350" marT="6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000000"/>
                          </a:solidFill>
                          <a:effectLst/>
                          <a:latin typeface="Arial"/>
                        </a:rPr>
                        <a:t>38</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a:solidFill>
                            <a:srgbClr val="000000"/>
                          </a:solidFill>
                          <a:effectLst/>
                          <a:latin typeface="Arial"/>
                        </a:rPr>
                        <a:t>Chi2                       </a:t>
                      </a:r>
                      <a:r>
                        <a:rPr lang="fr-FR" sz="1200" b="0" i="0" u="none" strike="noStrike" dirty="0" smtClean="0">
                          <a:solidFill>
                            <a:srgbClr val="000000"/>
                          </a:solidFill>
                          <a:effectLst/>
                          <a:latin typeface="Arial"/>
                        </a:rPr>
                        <a:t>8,62</a:t>
                      </a:r>
                      <a:endParaRPr lang="fr-FR" sz="1200" b="0" i="0" u="none" strike="noStrike" dirty="0">
                        <a:solidFill>
                          <a:srgbClr val="000000"/>
                        </a:solidFill>
                        <a:effectLst/>
                        <a:latin typeface="Arial"/>
                      </a:endParaRP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200552">
                <a:tc>
                  <a:txBody>
                    <a:bodyPr/>
                    <a:lstStyle/>
                    <a:p>
                      <a:pPr algn="l" fontAlgn="auto"/>
                      <a:r>
                        <a:rPr lang="fr-FR" sz="1200" b="1" i="0" u="none" strike="noStrike">
                          <a:solidFill>
                            <a:srgbClr val="000000"/>
                          </a:solidFill>
                          <a:effectLst/>
                          <a:latin typeface="Arial"/>
                        </a:rPr>
                        <a:t>Prévention médicale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ctr" fontAlgn="b"/>
                      <a:r>
                        <a:rPr lang="fr-FR" sz="1200" b="0" i="0" u="none" strike="noStrike">
                          <a:solidFill>
                            <a:srgbClr val="000000"/>
                          </a:solidFill>
                          <a:effectLst/>
                          <a:latin typeface="Arial"/>
                        </a:rPr>
                        <a:t>Première </a:t>
                      </a:r>
                    </a:p>
                  </a:txBody>
                  <a:tcPr marL="6350" marR="6350" marT="6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000000"/>
                          </a:solidFill>
                          <a:effectLst/>
                          <a:latin typeface="Arial"/>
                        </a:rPr>
                        <a:t>83</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Arial"/>
                        </a:rPr>
                        <a:t>ddl                                2</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207021">
                <a:tc>
                  <a:txBody>
                    <a:bodyPr/>
                    <a:lstStyle/>
                    <a:p>
                      <a:pPr algn="l" fontAlgn="auto"/>
                      <a:r>
                        <a:rPr lang="fr-FR" sz="1200" b="1" i="0" u="none" strike="noStrike">
                          <a:solidFill>
                            <a:srgbClr val="000000"/>
                          </a:solidFill>
                          <a:effectLst/>
                          <a:latin typeface="Arial"/>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Arial"/>
                        </a:rPr>
                        <a:t>Quatrième</a:t>
                      </a:r>
                    </a:p>
                  </a:txBody>
                  <a:tcPr marL="6350" marR="6350" marT="6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000000"/>
                          </a:solidFill>
                          <a:effectLst/>
                          <a:latin typeface="Arial"/>
                        </a:rPr>
                        <a:t>96</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err="1">
                          <a:solidFill>
                            <a:srgbClr val="000000"/>
                          </a:solidFill>
                          <a:effectLst/>
                          <a:latin typeface="Arial"/>
                        </a:rPr>
                        <a:t>P_val</a:t>
                      </a:r>
                      <a:r>
                        <a:rPr lang="fr-FR" sz="1200" b="0" i="0" u="none" strike="noStrike" dirty="0">
                          <a:solidFill>
                            <a:srgbClr val="000000"/>
                          </a:solidFill>
                          <a:effectLst/>
                          <a:latin typeface="Arial"/>
                        </a:rPr>
                        <a:t>                </a:t>
                      </a:r>
                      <a:r>
                        <a:rPr lang="fr-FR" sz="1200" b="1" i="0" u="none" strike="noStrike" dirty="0">
                          <a:solidFill>
                            <a:srgbClr val="FF0000"/>
                          </a:solidFill>
                          <a:effectLst/>
                          <a:latin typeface="Arial"/>
                        </a:rPr>
                        <a:t> </a:t>
                      </a:r>
                      <a:r>
                        <a:rPr lang="fr-FR" sz="1200" b="1" i="0" u="none" strike="noStrike" dirty="0" smtClean="0">
                          <a:solidFill>
                            <a:srgbClr val="FF0000"/>
                          </a:solidFill>
                          <a:effectLst/>
                          <a:latin typeface="Arial"/>
                        </a:rPr>
                        <a:t>   0,013 *</a:t>
                      </a:r>
                      <a:endParaRPr lang="fr-FR" sz="1200" b="0" i="0" u="none" strike="noStrike" dirty="0">
                        <a:solidFill>
                          <a:srgbClr val="000000"/>
                        </a:solidFill>
                        <a:effectLst/>
                        <a:latin typeface="Arial"/>
                      </a:endParaRP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r h="207021">
                <a:tc>
                  <a:txBody>
                    <a:bodyPr/>
                    <a:lstStyle/>
                    <a:p>
                      <a:pPr algn="l" fontAlgn="auto"/>
                      <a:r>
                        <a:rPr lang="fr-FR" sz="1200" b="1" i="0" u="none" strike="noStrike">
                          <a:solidFill>
                            <a:srgbClr val="000000"/>
                          </a:solidFill>
                          <a:effectLst/>
                          <a:latin typeface="Arial"/>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fr-FR" sz="1200" b="0" i="0" u="none" strike="noStrike">
                          <a:solidFill>
                            <a:srgbClr val="000000"/>
                          </a:solidFill>
                          <a:effectLst/>
                          <a:latin typeface="Arial"/>
                        </a:rPr>
                        <a:t>Master</a:t>
                      </a:r>
                    </a:p>
                  </a:txBody>
                  <a:tcPr marL="6350" marR="6350" marT="6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000000"/>
                          </a:solidFill>
                          <a:effectLst/>
                          <a:latin typeface="Arial"/>
                        </a:rPr>
                        <a:t>38</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a:solidFill>
                            <a:srgbClr val="000000"/>
                          </a:solidFill>
                          <a:effectLst/>
                          <a:latin typeface="Arial"/>
                        </a:rPr>
                        <a:t>Chi2                        </a:t>
                      </a:r>
                      <a:r>
                        <a:rPr lang="fr-FR" sz="1200" b="0" i="0" u="none" strike="noStrike" dirty="0" smtClean="0">
                          <a:solidFill>
                            <a:srgbClr val="000000"/>
                          </a:solidFill>
                          <a:effectLst/>
                          <a:latin typeface="Arial"/>
                        </a:rPr>
                        <a:t>1,46</a:t>
                      </a:r>
                      <a:endParaRPr lang="fr-FR" sz="1200" b="0" i="0" u="none" strike="noStrike" dirty="0">
                        <a:solidFill>
                          <a:srgbClr val="000000"/>
                        </a:solidFill>
                        <a:effectLst/>
                        <a:latin typeface="Arial"/>
                      </a:endParaRP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200552">
                <a:tc>
                  <a:txBody>
                    <a:bodyPr/>
                    <a:lstStyle/>
                    <a:p>
                      <a:pPr algn="l" fontAlgn="auto"/>
                      <a:r>
                        <a:rPr lang="fr-FR" sz="1200" b="1" i="0" u="none" strike="noStrike">
                          <a:solidFill>
                            <a:srgbClr val="000000"/>
                          </a:solidFill>
                          <a:effectLst/>
                          <a:latin typeface="Arial"/>
                        </a:rPr>
                        <a:t>Hygiène de vie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ctr" fontAlgn="b"/>
                      <a:r>
                        <a:rPr lang="fr-FR" sz="1200" b="0" i="0" u="none" strike="noStrike">
                          <a:solidFill>
                            <a:srgbClr val="000000"/>
                          </a:solidFill>
                          <a:effectLst/>
                          <a:latin typeface="Arial"/>
                        </a:rPr>
                        <a:t>Première </a:t>
                      </a:r>
                    </a:p>
                  </a:txBody>
                  <a:tcPr marL="6350" marR="6350" marT="6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000000"/>
                          </a:solidFill>
                          <a:effectLst/>
                          <a:latin typeface="Arial"/>
                        </a:rPr>
                        <a:t>83</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err="1">
                          <a:solidFill>
                            <a:srgbClr val="000000"/>
                          </a:solidFill>
                          <a:effectLst/>
                          <a:latin typeface="Arial"/>
                        </a:rPr>
                        <a:t>ddl</a:t>
                      </a:r>
                      <a:r>
                        <a:rPr lang="fr-FR" sz="1200" b="0" i="0" u="none" strike="noStrike" dirty="0">
                          <a:solidFill>
                            <a:srgbClr val="000000"/>
                          </a:solidFill>
                          <a:effectLst/>
                          <a:latin typeface="Arial"/>
                        </a:rPr>
                        <a:t>                      </a:t>
                      </a:r>
                      <a:r>
                        <a:rPr lang="fr-FR" sz="1200" b="0" i="0" u="none" strike="noStrike" dirty="0" smtClean="0">
                          <a:solidFill>
                            <a:srgbClr val="000000"/>
                          </a:solidFill>
                          <a:effectLst/>
                          <a:latin typeface="Arial"/>
                        </a:rPr>
                        <a:t>         </a:t>
                      </a:r>
                      <a:r>
                        <a:rPr lang="fr-FR" sz="1200" b="0" i="0" u="none" strike="noStrike" dirty="0">
                          <a:solidFill>
                            <a:srgbClr val="000000"/>
                          </a:solidFill>
                          <a:effectLst/>
                          <a:latin typeface="Arial"/>
                        </a:rPr>
                        <a:t>2</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207021">
                <a:tc>
                  <a:txBody>
                    <a:bodyPr/>
                    <a:lstStyle/>
                    <a:p>
                      <a:pPr algn="l" fontAlgn="auto"/>
                      <a:r>
                        <a:rPr lang="fr-FR" sz="1200" b="1" i="0" u="none" strike="noStrike">
                          <a:solidFill>
                            <a:srgbClr val="000000"/>
                          </a:solidFill>
                          <a:effectLst/>
                          <a:latin typeface="Arial"/>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Arial"/>
                        </a:rPr>
                        <a:t>Quatrième</a:t>
                      </a:r>
                    </a:p>
                  </a:txBody>
                  <a:tcPr marL="6350" marR="6350" marT="6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000000"/>
                          </a:solidFill>
                          <a:effectLst/>
                          <a:latin typeface="Arial"/>
                        </a:rPr>
                        <a:t>96</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err="1">
                          <a:solidFill>
                            <a:srgbClr val="000000"/>
                          </a:solidFill>
                          <a:effectLst/>
                          <a:latin typeface="Arial"/>
                        </a:rPr>
                        <a:t>P_val</a:t>
                      </a:r>
                      <a:r>
                        <a:rPr lang="fr-FR" sz="1200" b="0" i="0" u="none" strike="noStrike" dirty="0">
                          <a:solidFill>
                            <a:srgbClr val="000000"/>
                          </a:solidFill>
                          <a:effectLst/>
                          <a:latin typeface="Arial"/>
                        </a:rPr>
                        <a:t>                </a:t>
                      </a:r>
                      <a:r>
                        <a:rPr lang="fr-FR" sz="1200" b="0" i="0" u="none" strike="noStrike" dirty="0" smtClean="0">
                          <a:solidFill>
                            <a:srgbClr val="000000"/>
                          </a:solidFill>
                          <a:effectLst/>
                          <a:latin typeface="Arial"/>
                        </a:rPr>
                        <a:t>       </a:t>
                      </a:r>
                      <a:r>
                        <a:rPr lang="fr-FR" sz="1200" b="0" i="0" u="none" strike="noStrike" dirty="0" smtClean="0">
                          <a:solidFill>
                            <a:schemeClr val="tx1"/>
                          </a:solidFill>
                          <a:effectLst/>
                          <a:latin typeface="Arial"/>
                        </a:rPr>
                        <a:t>0,482</a:t>
                      </a:r>
                      <a:r>
                        <a:rPr lang="fr-FR" sz="1200" b="1" i="0" u="none" strike="noStrike" dirty="0" smtClean="0">
                          <a:solidFill>
                            <a:srgbClr val="FF0000"/>
                          </a:solidFill>
                          <a:effectLst/>
                          <a:latin typeface="Arial"/>
                        </a:rPr>
                        <a:t> </a:t>
                      </a:r>
                      <a:endParaRPr lang="fr-FR" sz="1200" b="0" i="0" u="none" strike="noStrike" dirty="0">
                        <a:solidFill>
                          <a:srgbClr val="000000"/>
                        </a:solidFill>
                        <a:effectLst/>
                        <a:latin typeface="Arial"/>
                      </a:endParaRP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r h="207021">
                <a:tc>
                  <a:txBody>
                    <a:bodyPr/>
                    <a:lstStyle/>
                    <a:p>
                      <a:pPr algn="l" fontAlgn="auto"/>
                      <a:r>
                        <a:rPr lang="fr-FR" sz="1200" b="1" i="0" u="none" strike="noStrike">
                          <a:solidFill>
                            <a:srgbClr val="000000"/>
                          </a:solidFill>
                          <a:effectLst/>
                          <a:latin typeface="Arial"/>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fr-FR" sz="1200" b="0" i="0" u="none" strike="noStrike">
                          <a:solidFill>
                            <a:srgbClr val="000000"/>
                          </a:solidFill>
                          <a:effectLst/>
                          <a:latin typeface="Arial"/>
                        </a:rPr>
                        <a:t>Master</a:t>
                      </a:r>
                    </a:p>
                  </a:txBody>
                  <a:tcPr marL="6350" marR="6350" marT="6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000000"/>
                          </a:solidFill>
                          <a:effectLst/>
                          <a:latin typeface="Arial"/>
                        </a:rPr>
                        <a:t>38</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a:solidFill>
                            <a:srgbClr val="000000"/>
                          </a:solidFill>
                          <a:effectLst/>
                          <a:latin typeface="Arial"/>
                        </a:rPr>
                        <a:t>Chi2                       </a:t>
                      </a:r>
                      <a:r>
                        <a:rPr lang="fr-FR" sz="1200" b="0" i="0" u="none" strike="noStrike" dirty="0" smtClean="0">
                          <a:solidFill>
                            <a:srgbClr val="000000"/>
                          </a:solidFill>
                          <a:effectLst/>
                          <a:latin typeface="Arial"/>
                        </a:rPr>
                        <a:t>  0,06</a:t>
                      </a:r>
                      <a:endParaRPr lang="fr-FR" sz="1200" b="0" i="0" u="none" strike="noStrike" dirty="0">
                        <a:solidFill>
                          <a:srgbClr val="000000"/>
                        </a:solidFill>
                        <a:effectLst/>
                        <a:latin typeface="Arial"/>
                      </a:endParaRP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200552">
                <a:tc>
                  <a:txBody>
                    <a:bodyPr/>
                    <a:lstStyle/>
                    <a:p>
                      <a:pPr algn="l" fontAlgn="auto"/>
                      <a:r>
                        <a:rPr lang="fr-FR" sz="1200" b="1" i="0" u="none" strike="noStrike">
                          <a:solidFill>
                            <a:srgbClr val="000000"/>
                          </a:solidFill>
                          <a:effectLst/>
                          <a:latin typeface="Arial"/>
                        </a:rPr>
                        <a:t>Ne rien faire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fr-FR" sz="1200" b="0" i="0" u="none" strike="noStrike">
                          <a:solidFill>
                            <a:srgbClr val="000000"/>
                          </a:solidFill>
                          <a:effectLst/>
                          <a:latin typeface="Arial"/>
                        </a:rPr>
                        <a:t>Première </a:t>
                      </a:r>
                    </a:p>
                  </a:txBody>
                  <a:tcPr marL="6350" marR="6350" marT="6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000000"/>
                          </a:solidFill>
                          <a:effectLst/>
                          <a:latin typeface="Arial"/>
                        </a:rPr>
                        <a:t>83</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Arial"/>
                        </a:rPr>
                        <a:t>ddl                                2</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207021">
                <a:tc>
                  <a:txBody>
                    <a:bodyPr/>
                    <a:lstStyle/>
                    <a:p>
                      <a:pPr algn="ctr" fontAlgn="auto"/>
                      <a:r>
                        <a:rPr lang="fr-FR" sz="1200" b="1" i="0" u="none" strike="noStrike">
                          <a:solidFill>
                            <a:srgbClr val="000000"/>
                          </a:solidFill>
                          <a:effectLst/>
                          <a:latin typeface="Arial"/>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Arial"/>
                        </a:rPr>
                        <a:t>Quatrième</a:t>
                      </a:r>
                    </a:p>
                  </a:txBody>
                  <a:tcPr marL="6350" marR="6350" marT="6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000000"/>
                          </a:solidFill>
                          <a:effectLst/>
                          <a:latin typeface="Arial"/>
                        </a:rPr>
                        <a:t>96</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err="1">
                          <a:solidFill>
                            <a:srgbClr val="000000"/>
                          </a:solidFill>
                          <a:effectLst/>
                          <a:latin typeface="Arial"/>
                        </a:rPr>
                        <a:t>P_val</a:t>
                      </a:r>
                      <a:r>
                        <a:rPr lang="fr-FR" sz="1200" b="0" i="0" u="none" strike="noStrike" dirty="0">
                          <a:solidFill>
                            <a:srgbClr val="000000"/>
                          </a:solidFill>
                          <a:effectLst/>
                          <a:latin typeface="Arial"/>
                        </a:rPr>
                        <a:t>                      </a:t>
                      </a:r>
                      <a:r>
                        <a:rPr lang="fr-FR" sz="1200" b="0" i="0" u="none" strike="noStrike" dirty="0" smtClean="0">
                          <a:solidFill>
                            <a:srgbClr val="000000"/>
                          </a:solidFill>
                          <a:effectLst/>
                          <a:latin typeface="Arial"/>
                        </a:rPr>
                        <a:t>0,813</a:t>
                      </a:r>
                      <a:endParaRPr lang="fr-FR" sz="1200" b="0" i="0" u="none" strike="noStrike" dirty="0">
                        <a:solidFill>
                          <a:srgbClr val="000000"/>
                        </a:solidFill>
                        <a:effectLst/>
                        <a:latin typeface="Arial"/>
                      </a:endParaRP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4054847647"/>
              </p:ext>
            </p:extLst>
          </p:nvPr>
        </p:nvGraphicFramePr>
        <p:xfrm>
          <a:off x="8028384" y="5517232"/>
          <a:ext cx="762000" cy="603250"/>
        </p:xfrm>
        <a:graphic>
          <a:graphicData uri="http://schemas.openxmlformats.org/drawingml/2006/table">
            <a:tbl>
              <a:tblPr>
                <a:tableStyleId>{5C22544A-7EE6-4342-B048-85BDC9FD1C3A}</a:tableStyleId>
              </a:tblPr>
              <a:tblGrid>
                <a:gridCol w="762000"/>
              </a:tblGrid>
              <a:tr h="196850">
                <a:tc>
                  <a:txBody>
                    <a:bodyPr/>
                    <a:lstStyle/>
                    <a:p>
                      <a:pPr algn="l" fontAlgn="b"/>
                      <a:r>
                        <a:rPr lang="fr-FR" sz="1000" u="none" strike="noStrike" dirty="0">
                          <a:effectLst/>
                        </a:rPr>
                        <a:t>0,05&lt; *</a:t>
                      </a:r>
                      <a:endParaRPr lang="fr-FR" sz="1000" b="1" i="0" u="none" strike="noStrike" dirty="0">
                        <a:solidFill>
                          <a:srgbClr val="000000"/>
                        </a:solidFill>
                        <a:effectLst/>
                        <a:latin typeface="Arial"/>
                      </a:endParaRPr>
                    </a:p>
                  </a:txBody>
                  <a:tcPr marL="6350" marR="6350" marT="6350" marB="0" anchor="b"/>
                </a:tc>
              </a:tr>
              <a:tr h="203200">
                <a:tc>
                  <a:txBody>
                    <a:bodyPr/>
                    <a:lstStyle/>
                    <a:p>
                      <a:pPr algn="l" fontAlgn="b"/>
                      <a:r>
                        <a:rPr lang="fr-FR" sz="1000" u="none" strike="noStrike" dirty="0">
                          <a:effectLst/>
                        </a:rPr>
                        <a:t>0,01 &lt; **</a:t>
                      </a:r>
                      <a:endParaRPr lang="fr-FR" sz="1000" b="1" i="0" u="none" strike="noStrike" dirty="0">
                        <a:solidFill>
                          <a:srgbClr val="000000"/>
                        </a:solidFill>
                        <a:effectLst/>
                        <a:latin typeface="Arial"/>
                      </a:endParaRPr>
                    </a:p>
                  </a:txBody>
                  <a:tcPr marL="6350" marR="6350" marT="6350" marB="0" anchor="b"/>
                </a:tc>
              </a:tr>
              <a:tr h="203200">
                <a:tc>
                  <a:txBody>
                    <a:bodyPr/>
                    <a:lstStyle/>
                    <a:p>
                      <a:pPr algn="l" fontAlgn="b"/>
                      <a:r>
                        <a:rPr lang="fr-FR" sz="1000" u="none" strike="noStrike" dirty="0">
                          <a:effectLst/>
                        </a:rPr>
                        <a:t>0,001 &lt; ***</a:t>
                      </a:r>
                      <a:endParaRPr lang="fr-FR" sz="1000" b="1" i="0" u="none" strike="noStrike" dirty="0">
                        <a:solidFill>
                          <a:srgbClr val="000000"/>
                        </a:solidFill>
                        <a:effectLst/>
                        <a:latin typeface="Arial"/>
                      </a:endParaRPr>
                    </a:p>
                  </a:txBody>
                  <a:tcPr marL="6350" marR="6350" marT="6350" marB="0" anchor="b"/>
                </a:tc>
              </a:tr>
            </a:tbl>
          </a:graphicData>
        </a:graphic>
      </p:graphicFrame>
      <p:sp>
        <p:nvSpPr>
          <p:cNvPr id="2" name="ZoneTexte 1"/>
          <p:cNvSpPr txBox="1"/>
          <p:nvPr/>
        </p:nvSpPr>
        <p:spPr>
          <a:xfrm>
            <a:off x="2195736" y="5630702"/>
            <a:ext cx="4680520" cy="369332"/>
          </a:xfrm>
          <a:prstGeom prst="rect">
            <a:avLst/>
          </a:prstGeom>
          <a:noFill/>
        </p:spPr>
        <p:txBody>
          <a:bodyPr wrap="square" rtlCol="0">
            <a:spAutoFit/>
          </a:bodyPr>
          <a:lstStyle/>
          <a:p>
            <a:pPr algn="ctr"/>
            <a:r>
              <a:rPr lang="fr-FR" b="1" dirty="0" smtClean="0"/>
              <a:t>Tableau 3 : Test du Chi 2 </a:t>
            </a:r>
            <a:endParaRPr lang="fr-FR" b="1" dirty="0"/>
          </a:p>
        </p:txBody>
      </p:sp>
      <p:sp>
        <p:nvSpPr>
          <p:cNvPr id="6" name="Espace réservé de la date 5"/>
          <p:cNvSpPr>
            <a:spLocks noGrp="1"/>
          </p:cNvSpPr>
          <p:nvPr>
            <p:ph type="dt" sz="half" idx="10"/>
          </p:nvPr>
        </p:nvSpPr>
        <p:spPr/>
        <p:txBody>
          <a:bodyPr/>
          <a:lstStyle/>
          <a:p>
            <a:r>
              <a:rPr lang="fr-FR" sz="1100" dirty="0" smtClean="0"/>
              <a:t>20 juin 2018</a:t>
            </a:r>
            <a:endParaRPr lang="fr-FR" sz="1100" dirty="0"/>
          </a:p>
        </p:txBody>
      </p:sp>
      <p:sp>
        <p:nvSpPr>
          <p:cNvPr id="7" name="Espace réservé du pied de page 6"/>
          <p:cNvSpPr>
            <a:spLocks noGrp="1"/>
          </p:cNvSpPr>
          <p:nvPr>
            <p:ph type="ftr" sz="quarter" idx="11"/>
          </p:nvPr>
        </p:nvSpPr>
        <p:spPr>
          <a:xfrm>
            <a:off x="1483060" y="6165304"/>
            <a:ext cx="6105872" cy="457200"/>
          </a:xfrm>
        </p:spPr>
        <p:txBody>
          <a:bodyPr/>
          <a:lstStyle/>
          <a:p>
            <a:pPr algn="ctr"/>
            <a:r>
              <a:rPr lang="fr-FR" sz="1100" dirty="0" smtClean="0"/>
              <a:t>Troisième journée de recherche ESPE de Bourgogne</a:t>
            </a:r>
            <a:endParaRPr lang="fr-FR" sz="1100" dirty="0"/>
          </a:p>
        </p:txBody>
      </p:sp>
      <p:sp>
        <p:nvSpPr>
          <p:cNvPr id="10" name="Espace réservé du numéro de diapositive 9"/>
          <p:cNvSpPr>
            <a:spLocks noGrp="1"/>
          </p:cNvSpPr>
          <p:nvPr>
            <p:ph type="sldNum" sz="quarter" idx="12"/>
          </p:nvPr>
        </p:nvSpPr>
        <p:spPr/>
        <p:txBody>
          <a:bodyPr/>
          <a:lstStyle/>
          <a:p>
            <a:fld id="{FEA07903-7A1F-436A-B8B9-A0AE47B71695}" type="slidenum">
              <a:rPr lang="fr-FR" smtClean="0"/>
              <a:t>15</a:t>
            </a:fld>
            <a:endParaRPr lang="fr-FR"/>
          </a:p>
        </p:txBody>
      </p:sp>
    </p:spTree>
    <p:extLst>
      <p:ext uri="{BB962C8B-B14F-4D97-AF65-F5344CB8AC3E}">
        <p14:creationId xmlns:p14="http://schemas.microsoft.com/office/powerpoint/2010/main" val="1281455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1"/>
                </a:solidFill>
              </a:rPr>
              <a:t>Conclusion</a:t>
            </a:r>
            <a:endParaRPr lang="fr-FR" b="1" dirty="0">
              <a:solidFill>
                <a:schemeClr val="tx1"/>
              </a:solidFill>
            </a:endParaRPr>
          </a:p>
        </p:txBody>
      </p:sp>
      <p:sp>
        <p:nvSpPr>
          <p:cNvPr id="3" name="Espace réservé du contenu 2"/>
          <p:cNvSpPr>
            <a:spLocks noGrp="1"/>
          </p:cNvSpPr>
          <p:nvPr>
            <p:ph sz="quarter" idx="1"/>
          </p:nvPr>
        </p:nvSpPr>
        <p:spPr>
          <a:xfrm>
            <a:off x="899592" y="1844824"/>
            <a:ext cx="7772400" cy="3600400"/>
          </a:xfrm>
        </p:spPr>
        <p:txBody>
          <a:bodyPr anchor="ctr">
            <a:normAutofit fontScale="85000" lnSpcReduction="10000"/>
          </a:bodyPr>
          <a:lstStyle/>
          <a:p>
            <a:pPr>
              <a:lnSpc>
                <a:spcPct val="150000"/>
              </a:lnSpc>
              <a:buFont typeface="Wingdings" panose="05000000000000000000" pitchFamily="2" charset="2"/>
              <a:buChar char="§"/>
            </a:pPr>
            <a:r>
              <a:rPr lang="fr-FR" dirty="0" smtClean="0"/>
              <a:t>Augmentation du nombre de réponses dans la catégorie facteurs environnementaux.</a:t>
            </a:r>
          </a:p>
          <a:p>
            <a:pPr>
              <a:lnSpc>
                <a:spcPct val="150000"/>
              </a:lnSpc>
              <a:buFont typeface="Wingdings" panose="05000000000000000000" pitchFamily="2" charset="2"/>
              <a:buChar char="§"/>
            </a:pPr>
            <a:r>
              <a:rPr lang="fr-FR" dirty="0" smtClean="0"/>
              <a:t>Forte corrélation entre les variations facteurs environnementaux et hygiène de vie (r = 0,988)</a:t>
            </a:r>
          </a:p>
          <a:p>
            <a:pPr>
              <a:lnSpc>
                <a:spcPct val="150000"/>
              </a:lnSpc>
              <a:buFont typeface="Wingdings" panose="05000000000000000000" pitchFamily="2" charset="2"/>
              <a:buChar char="§"/>
            </a:pPr>
            <a:r>
              <a:rPr lang="fr-FR" dirty="0" smtClean="0"/>
              <a:t>Diminution facteur substances addictives avec le niveau</a:t>
            </a:r>
          </a:p>
          <a:p>
            <a:pPr>
              <a:lnSpc>
                <a:spcPct val="150000"/>
              </a:lnSpc>
              <a:buFont typeface="Wingdings" panose="05000000000000000000" pitchFamily="2" charset="2"/>
              <a:buChar char="§"/>
            </a:pPr>
            <a:r>
              <a:rPr lang="fr-FR" dirty="0" smtClean="0"/>
              <a:t>Corrélation inverse très forte (r = - 0,999)</a:t>
            </a:r>
          </a:p>
          <a:p>
            <a:endParaRPr lang="fr-FR" dirty="0"/>
          </a:p>
        </p:txBody>
      </p:sp>
      <p:sp>
        <p:nvSpPr>
          <p:cNvPr id="6" name="Espace réservé de la date 5"/>
          <p:cNvSpPr>
            <a:spLocks noGrp="1"/>
          </p:cNvSpPr>
          <p:nvPr>
            <p:ph type="dt" sz="half" idx="10"/>
          </p:nvPr>
        </p:nvSpPr>
        <p:spPr/>
        <p:txBody>
          <a:bodyPr/>
          <a:lstStyle/>
          <a:p>
            <a:r>
              <a:rPr lang="fr-FR" sz="1100" dirty="0" smtClean="0"/>
              <a:t>20 juin 2018</a:t>
            </a:r>
            <a:endParaRPr lang="fr-FR" sz="1100" dirty="0"/>
          </a:p>
        </p:txBody>
      </p:sp>
      <p:sp>
        <p:nvSpPr>
          <p:cNvPr id="7" name="Espace réservé du pied de page 6"/>
          <p:cNvSpPr>
            <a:spLocks noGrp="1"/>
          </p:cNvSpPr>
          <p:nvPr>
            <p:ph type="ftr" sz="quarter" idx="11"/>
          </p:nvPr>
        </p:nvSpPr>
        <p:spPr>
          <a:xfrm>
            <a:off x="899592" y="6237312"/>
            <a:ext cx="6609928" cy="457200"/>
          </a:xfrm>
        </p:spPr>
        <p:txBody>
          <a:bodyPr/>
          <a:lstStyle/>
          <a:p>
            <a:pPr algn="ctr"/>
            <a:r>
              <a:rPr lang="fr-FR" sz="1100" dirty="0" smtClean="0"/>
              <a:t>Troisième journée de recherche ESPE de Bourgogne</a:t>
            </a:r>
            <a:endParaRPr lang="fr-FR" sz="1100" dirty="0"/>
          </a:p>
        </p:txBody>
      </p:sp>
      <p:sp>
        <p:nvSpPr>
          <p:cNvPr id="8" name="Espace réservé du numéro de diapositive 7"/>
          <p:cNvSpPr>
            <a:spLocks noGrp="1"/>
          </p:cNvSpPr>
          <p:nvPr>
            <p:ph type="sldNum" sz="quarter" idx="12"/>
          </p:nvPr>
        </p:nvSpPr>
        <p:spPr/>
        <p:txBody>
          <a:bodyPr/>
          <a:lstStyle/>
          <a:p>
            <a:fld id="{FEA07903-7A1F-436A-B8B9-A0AE47B71695}" type="slidenum">
              <a:rPr lang="fr-FR" smtClean="0"/>
              <a:t>16</a:t>
            </a:fld>
            <a:endParaRPr lang="fr-FR"/>
          </a:p>
        </p:txBody>
      </p:sp>
    </p:spTree>
    <p:extLst>
      <p:ext uri="{BB962C8B-B14F-4D97-AF65-F5344CB8AC3E}">
        <p14:creationId xmlns:p14="http://schemas.microsoft.com/office/powerpoint/2010/main" val="770566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endParaRPr lang="fr-FR"/>
          </a:p>
        </p:txBody>
      </p:sp>
      <p:sp>
        <p:nvSpPr>
          <p:cNvPr id="3" name="Espace réservé du contenu 2"/>
          <p:cNvSpPr>
            <a:spLocks noGrp="1"/>
          </p:cNvSpPr>
          <p:nvPr>
            <p:ph type="body" idx="4294967295"/>
          </p:nvPr>
        </p:nvSpPr>
        <p:spPr>
          <a:xfrm>
            <a:off x="1371600" y="2547938"/>
            <a:ext cx="7772400" cy="1338262"/>
          </a:xfrm>
        </p:spPr>
        <p:txBody>
          <a:bodyPr>
            <a:normAutofit/>
          </a:bodyPr>
          <a:lstStyle/>
          <a:p>
            <a:pPr marL="0" indent="0">
              <a:buNone/>
            </a:pPr>
            <a:r>
              <a:rPr lang="fr-FR" sz="4400" b="1" dirty="0" smtClean="0"/>
              <a:t>Merci de votre attention !</a:t>
            </a:r>
            <a:endParaRPr lang="fr-FR" sz="4400" b="1" dirty="0"/>
          </a:p>
        </p:txBody>
      </p:sp>
      <p:sp>
        <p:nvSpPr>
          <p:cNvPr id="10" name="Espace réservé de la date 9"/>
          <p:cNvSpPr>
            <a:spLocks noGrp="1"/>
          </p:cNvSpPr>
          <p:nvPr>
            <p:ph type="dt" sz="half" idx="10"/>
          </p:nvPr>
        </p:nvSpPr>
        <p:spPr/>
        <p:txBody>
          <a:bodyPr/>
          <a:lstStyle/>
          <a:p>
            <a:r>
              <a:rPr lang="fr-FR" sz="1100" dirty="0" smtClean="0"/>
              <a:t>20 juin 2018</a:t>
            </a:r>
            <a:endParaRPr lang="fr-FR" sz="1100" dirty="0"/>
          </a:p>
        </p:txBody>
      </p:sp>
      <p:sp>
        <p:nvSpPr>
          <p:cNvPr id="11" name="Espace réservé du pied de page 10"/>
          <p:cNvSpPr>
            <a:spLocks noGrp="1"/>
          </p:cNvSpPr>
          <p:nvPr>
            <p:ph type="ftr" sz="quarter" idx="11"/>
          </p:nvPr>
        </p:nvSpPr>
        <p:spPr>
          <a:xfrm>
            <a:off x="1835696" y="6165304"/>
            <a:ext cx="5601816" cy="457200"/>
          </a:xfrm>
        </p:spPr>
        <p:txBody>
          <a:bodyPr/>
          <a:lstStyle/>
          <a:p>
            <a:pPr algn="ctr"/>
            <a:r>
              <a:rPr lang="fr-FR" sz="1100" dirty="0" smtClean="0"/>
              <a:t>Troisième journée de recherche ESPE de Bourgogne</a:t>
            </a:r>
            <a:endParaRPr lang="fr-FR" sz="1100" dirty="0"/>
          </a:p>
        </p:txBody>
      </p:sp>
      <p:sp>
        <p:nvSpPr>
          <p:cNvPr id="12" name="Espace réservé du numéro de diapositive 11"/>
          <p:cNvSpPr>
            <a:spLocks noGrp="1"/>
          </p:cNvSpPr>
          <p:nvPr>
            <p:ph type="sldNum" sz="quarter" idx="12"/>
          </p:nvPr>
        </p:nvSpPr>
        <p:spPr/>
        <p:txBody>
          <a:bodyPr/>
          <a:lstStyle/>
          <a:p>
            <a:fld id="{FEA07903-7A1F-436A-B8B9-A0AE47B71695}" type="slidenum">
              <a:rPr lang="fr-FR" smtClean="0"/>
              <a:t>17</a:t>
            </a:fld>
            <a:endParaRPr lang="fr-FR"/>
          </a:p>
        </p:txBody>
      </p:sp>
    </p:spTree>
    <p:extLst>
      <p:ext uri="{BB962C8B-B14F-4D97-AF65-F5344CB8AC3E}">
        <p14:creationId xmlns:p14="http://schemas.microsoft.com/office/powerpoint/2010/main" val="1781303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692696"/>
            <a:ext cx="7772400" cy="1070992"/>
          </a:xfrm>
        </p:spPr>
        <p:txBody>
          <a:bodyPr>
            <a:normAutofit/>
          </a:bodyPr>
          <a:lstStyle/>
          <a:p>
            <a:r>
              <a:rPr lang="fr-FR" b="1" dirty="0" smtClean="0">
                <a:solidFill>
                  <a:schemeClr val="tx1"/>
                </a:solidFill>
              </a:rPr>
              <a:t>Introduction</a:t>
            </a:r>
            <a:endParaRPr lang="fr-FR" b="1" dirty="0">
              <a:solidFill>
                <a:schemeClr val="tx1"/>
              </a:solidFill>
            </a:endParaRPr>
          </a:p>
        </p:txBody>
      </p:sp>
      <p:sp>
        <p:nvSpPr>
          <p:cNvPr id="3" name="Espace réservé du contenu 2"/>
          <p:cNvSpPr>
            <a:spLocks noGrp="1"/>
          </p:cNvSpPr>
          <p:nvPr>
            <p:ph sz="quarter" idx="1"/>
          </p:nvPr>
        </p:nvSpPr>
        <p:spPr/>
        <p:txBody>
          <a:bodyPr anchor="ctr" anchorCtr="0">
            <a:normAutofit/>
          </a:bodyPr>
          <a:lstStyle/>
          <a:p>
            <a:r>
              <a:rPr lang="fr-FR" dirty="0" smtClean="0"/>
              <a:t>Le cancer : une maladie associée à la mort</a:t>
            </a:r>
          </a:p>
          <a:p>
            <a:r>
              <a:rPr lang="fr-FR" dirty="0" smtClean="0"/>
              <a:t>Le concept de représentation : une notion centrale</a:t>
            </a:r>
          </a:p>
          <a:p>
            <a:r>
              <a:rPr lang="fr-FR" dirty="0" err="1">
                <a:solidFill>
                  <a:schemeClr val="tx1"/>
                </a:solidFill>
              </a:rPr>
              <a:t>Jodelet</a:t>
            </a:r>
            <a:r>
              <a:rPr lang="fr-FR" dirty="0">
                <a:solidFill>
                  <a:schemeClr val="tx1"/>
                </a:solidFill>
              </a:rPr>
              <a:t> (</a:t>
            </a:r>
            <a:r>
              <a:rPr lang="fr-FR" dirty="0" smtClean="0">
                <a:solidFill>
                  <a:schemeClr val="tx1"/>
                </a:solidFill>
              </a:rPr>
              <a:t>2003) : « </a:t>
            </a:r>
            <a:r>
              <a:rPr lang="fr-FR" dirty="0">
                <a:solidFill>
                  <a:schemeClr val="tx1"/>
                </a:solidFill>
              </a:rPr>
              <a:t>formes de connaissances socialement élaborées et partagées, ayant une visée pratique et concourant à la construction d’une réalité commune à un ensemble social ». </a:t>
            </a:r>
            <a:endParaRPr lang="fr-FR" dirty="0" smtClean="0"/>
          </a:p>
          <a:p>
            <a:endParaRPr lang="fr-FR" dirty="0"/>
          </a:p>
        </p:txBody>
      </p:sp>
      <p:sp>
        <p:nvSpPr>
          <p:cNvPr id="8" name="Espace réservé de la date 7"/>
          <p:cNvSpPr>
            <a:spLocks noGrp="1"/>
          </p:cNvSpPr>
          <p:nvPr>
            <p:ph type="dt" sz="half" idx="10"/>
          </p:nvPr>
        </p:nvSpPr>
        <p:spPr/>
        <p:txBody>
          <a:bodyPr/>
          <a:lstStyle/>
          <a:p>
            <a:r>
              <a:rPr lang="fr-FR" sz="1100" dirty="0" smtClean="0"/>
              <a:t>20 juin 2018</a:t>
            </a:r>
            <a:endParaRPr lang="fr-FR" sz="1100" dirty="0"/>
          </a:p>
        </p:txBody>
      </p:sp>
      <p:sp>
        <p:nvSpPr>
          <p:cNvPr id="9" name="Espace réservé du pied de page 8"/>
          <p:cNvSpPr>
            <a:spLocks noGrp="1"/>
          </p:cNvSpPr>
          <p:nvPr>
            <p:ph type="ftr" sz="quarter" idx="11"/>
          </p:nvPr>
        </p:nvSpPr>
        <p:spPr>
          <a:xfrm>
            <a:off x="2339752" y="6165304"/>
            <a:ext cx="4377680" cy="457200"/>
          </a:xfrm>
        </p:spPr>
        <p:txBody>
          <a:bodyPr/>
          <a:lstStyle/>
          <a:p>
            <a:pPr algn="ctr"/>
            <a:r>
              <a:rPr lang="fr-FR" sz="1100" dirty="0" smtClean="0"/>
              <a:t>Troisième journée de recherche ESPE de Bourgogne</a:t>
            </a:r>
            <a:endParaRPr lang="fr-FR" sz="1100" dirty="0"/>
          </a:p>
        </p:txBody>
      </p:sp>
      <p:sp>
        <p:nvSpPr>
          <p:cNvPr id="10" name="Espace réservé du numéro de diapositive 9"/>
          <p:cNvSpPr>
            <a:spLocks noGrp="1"/>
          </p:cNvSpPr>
          <p:nvPr>
            <p:ph type="sldNum" sz="quarter" idx="12"/>
          </p:nvPr>
        </p:nvSpPr>
        <p:spPr/>
        <p:txBody>
          <a:bodyPr/>
          <a:lstStyle/>
          <a:p>
            <a:fld id="{FEA07903-7A1F-436A-B8B9-A0AE47B71695}" type="slidenum">
              <a:rPr lang="fr-FR" smtClean="0"/>
              <a:t>2</a:t>
            </a:fld>
            <a:endParaRPr lang="fr-FR"/>
          </a:p>
        </p:txBody>
      </p:sp>
    </p:spTree>
    <p:extLst>
      <p:ext uri="{BB962C8B-B14F-4D97-AF65-F5344CB8AC3E}">
        <p14:creationId xmlns:p14="http://schemas.microsoft.com/office/powerpoint/2010/main" val="1036151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flipV="1">
            <a:off x="914400" y="5422837"/>
            <a:ext cx="7315200" cy="45719"/>
          </a:xfrm>
        </p:spPr>
        <p:txBody>
          <a:bodyPr/>
          <a:lstStyle/>
          <a:p>
            <a:endParaRPr lang="fr-FR"/>
          </a:p>
        </p:txBody>
      </p:sp>
      <p:sp>
        <p:nvSpPr>
          <p:cNvPr id="4" name="Espace réservé du texte 3"/>
          <p:cNvSpPr>
            <a:spLocks noGrp="1"/>
          </p:cNvSpPr>
          <p:nvPr>
            <p:ph type="body" sz="half" idx="2"/>
          </p:nvPr>
        </p:nvSpPr>
        <p:spPr/>
        <p:txBody>
          <a:bodyPr/>
          <a:lstStyle/>
          <a:p>
            <a:endParaRPr lang="fr-FR" dirty="0"/>
          </a:p>
        </p:txBody>
      </p:sp>
      <p:graphicFrame>
        <p:nvGraphicFramePr>
          <p:cNvPr id="6" name="Espace réservé pour une image  5"/>
          <p:cNvGraphicFramePr>
            <a:graphicFrameLocks noGrp="1"/>
          </p:cNvGraphicFramePr>
          <p:nvPr>
            <p:ph type="pic" idx="1"/>
            <p:extLst>
              <p:ext uri="{D42A27DB-BD31-4B8C-83A1-F6EECF244321}">
                <p14:modId xmlns:p14="http://schemas.microsoft.com/office/powerpoint/2010/main" val="172435718"/>
              </p:ext>
            </p:extLst>
          </p:nvPr>
        </p:nvGraphicFramePr>
        <p:xfrm>
          <a:off x="68263" y="66675"/>
          <a:ext cx="9001125" cy="5378549"/>
        </p:xfrm>
        <a:graphic>
          <a:graphicData uri="http://schemas.openxmlformats.org/drawingml/2006/chart">
            <c:chart xmlns:c="http://schemas.openxmlformats.org/drawingml/2006/chart" xmlns:r="http://schemas.openxmlformats.org/officeDocument/2006/relationships" r:id="rId3"/>
          </a:graphicData>
        </a:graphic>
      </p:graphicFrame>
      <p:sp>
        <p:nvSpPr>
          <p:cNvPr id="7" name="Espace réservé de la date 6"/>
          <p:cNvSpPr>
            <a:spLocks noGrp="1"/>
          </p:cNvSpPr>
          <p:nvPr>
            <p:ph type="dt" sz="half" idx="10"/>
          </p:nvPr>
        </p:nvSpPr>
        <p:spPr/>
        <p:txBody>
          <a:bodyPr/>
          <a:lstStyle/>
          <a:p>
            <a:r>
              <a:rPr lang="fr-FR" sz="1100" dirty="0" smtClean="0"/>
              <a:t>20 juin 2018</a:t>
            </a:r>
            <a:endParaRPr lang="fr-FR" sz="1100" dirty="0"/>
          </a:p>
        </p:txBody>
      </p:sp>
      <p:sp>
        <p:nvSpPr>
          <p:cNvPr id="8" name="Espace réservé du pied de page 7"/>
          <p:cNvSpPr>
            <a:spLocks noGrp="1"/>
          </p:cNvSpPr>
          <p:nvPr>
            <p:ph type="ftr" sz="quarter" idx="11"/>
          </p:nvPr>
        </p:nvSpPr>
        <p:spPr>
          <a:xfrm>
            <a:off x="1547664" y="6237312"/>
            <a:ext cx="5601816" cy="457200"/>
          </a:xfrm>
        </p:spPr>
        <p:txBody>
          <a:bodyPr/>
          <a:lstStyle/>
          <a:p>
            <a:pPr algn="ctr"/>
            <a:r>
              <a:rPr lang="fr-FR" sz="1100" dirty="0" smtClean="0"/>
              <a:t>Troisième journée de recherche ESPE de Bourgogne</a:t>
            </a:r>
            <a:endParaRPr lang="fr-FR" sz="1100" dirty="0"/>
          </a:p>
        </p:txBody>
      </p:sp>
      <p:sp>
        <p:nvSpPr>
          <p:cNvPr id="9" name="Espace réservé du numéro de diapositive 8"/>
          <p:cNvSpPr>
            <a:spLocks noGrp="1"/>
          </p:cNvSpPr>
          <p:nvPr>
            <p:ph type="sldNum" sz="quarter" idx="12"/>
          </p:nvPr>
        </p:nvSpPr>
        <p:spPr/>
        <p:txBody>
          <a:bodyPr/>
          <a:lstStyle/>
          <a:p>
            <a:fld id="{FEA07903-7A1F-436A-B8B9-A0AE47B71695}" type="slidenum">
              <a:rPr lang="fr-FR" smtClean="0"/>
              <a:t>3</a:t>
            </a:fld>
            <a:endParaRPr lang="fr-FR"/>
          </a:p>
        </p:txBody>
      </p:sp>
    </p:spTree>
    <p:extLst>
      <p:ext uri="{BB962C8B-B14F-4D97-AF65-F5344CB8AC3E}">
        <p14:creationId xmlns:p14="http://schemas.microsoft.com/office/powerpoint/2010/main" val="2371085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a:lstStyle/>
          <a:p>
            <a:endParaRPr lang="fr-FR"/>
          </a:p>
        </p:txBody>
      </p:sp>
      <p:sp>
        <p:nvSpPr>
          <p:cNvPr id="13" name="Espace réservé pour une image  12"/>
          <p:cNvSpPr>
            <a:spLocks noGrp="1"/>
          </p:cNvSpPr>
          <p:nvPr>
            <p:ph type="pic" idx="1"/>
          </p:nvPr>
        </p:nvSpPr>
        <p:spPr/>
      </p:sp>
      <p:graphicFrame>
        <p:nvGraphicFramePr>
          <p:cNvPr id="15" name="Espace réservé pour une image  6"/>
          <p:cNvGraphicFramePr>
            <a:graphicFrameLocks/>
          </p:cNvGraphicFramePr>
          <p:nvPr>
            <p:extLst>
              <p:ext uri="{D42A27DB-BD31-4B8C-83A1-F6EECF244321}">
                <p14:modId xmlns:p14="http://schemas.microsoft.com/office/powerpoint/2010/main" val="800779597"/>
              </p:ext>
            </p:extLst>
          </p:nvPr>
        </p:nvGraphicFramePr>
        <p:xfrm>
          <a:off x="107504" y="188640"/>
          <a:ext cx="8928992" cy="5256584"/>
        </p:xfrm>
        <a:graphic>
          <a:graphicData uri="http://schemas.openxmlformats.org/drawingml/2006/chart">
            <c:chart xmlns:c="http://schemas.openxmlformats.org/drawingml/2006/chart" xmlns:r="http://schemas.openxmlformats.org/officeDocument/2006/relationships" r:id="rId3"/>
          </a:graphicData>
        </a:graphic>
      </p:graphicFrame>
      <p:sp>
        <p:nvSpPr>
          <p:cNvPr id="16" name="Espace réservé du texte 15"/>
          <p:cNvSpPr>
            <a:spLocks noGrp="1"/>
          </p:cNvSpPr>
          <p:nvPr>
            <p:ph type="body" sz="half" idx="2"/>
          </p:nvPr>
        </p:nvSpPr>
        <p:spPr/>
        <p:txBody>
          <a:bodyPr/>
          <a:lstStyle/>
          <a:p>
            <a:endParaRPr lang="fr-FR" dirty="0"/>
          </a:p>
        </p:txBody>
      </p:sp>
      <p:sp>
        <p:nvSpPr>
          <p:cNvPr id="4" name="Espace réservé de la date 3"/>
          <p:cNvSpPr>
            <a:spLocks noGrp="1"/>
          </p:cNvSpPr>
          <p:nvPr>
            <p:ph type="dt" sz="half" idx="10"/>
          </p:nvPr>
        </p:nvSpPr>
        <p:spPr/>
        <p:txBody>
          <a:bodyPr/>
          <a:lstStyle/>
          <a:p>
            <a:r>
              <a:rPr lang="fr-FR" sz="1100" dirty="0" smtClean="0"/>
              <a:t>20 juin 2018</a:t>
            </a:r>
            <a:endParaRPr lang="fr-FR" sz="1100" dirty="0"/>
          </a:p>
        </p:txBody>
      </p:sp>
      <p:sp>
        <p:nvSpPr>
          <p:cNvPr id="5" name="Espace réservé du pied de page 4"/>
          <p:cNvSpPr>
            <a:spLocks noGrp="1"/>
          </p:cNvSpPr>
          <p:nvPr>
            <p:ph type="ftr" sz="quarter" idx="11"/>
          </p:nvPr>
        </p:nvSpPr>
        <p:spPr>
          <a:xfrm>
            <a:off x="1187624" y="6165304"/>
            <a:ext cx="5817840" cy="457200"/>
          </a:xfrm>
        </p:spPr>
        <p:txBody>
          <a:bodyPr/>
          <a:lstStyle/>
          <a:p>
            <a:pPr algn="ctr"/>
            <a:r>
              <a:rPr lang="fr-FR" sz="1100" dirty="0" smtClean="0"/>
              <a:t>Troisième journée de recherche ESPE de Bourgogne</a:t>
            </a:r>
            <a:endParaRPr lang="fr-FR" sz="1100" dirty="0"/>
          </a:p>
        </p:txBody>
      </p:sp>
      <p:sp>
        <p:nvSpPr>
          <p:cNvPr id="6" name="Espace réservé du numéro de diapositive 5"/>
          <p:cNvSpPr>
            <a:spLocks noGrp="1"/>
          </p:cNvSpPr>
          <p:nvPr>
            <p:ph type="sldNum" sz="quarter" idx="12"/>
          </p:nvPr>
        </p:nvSpPr>
        <p:spPr/>
        <p:txBody>
          <a:bodyPr/>
          <a:lstStyle/>
          <a:p>
            <a:fld id="{FEA07903-7A1F-436A-B8B9-A0AE47B71695}" type="slidenum">
              <a:rPr lang="fr-FR" smtClean="0"/>
              <a:t>4</a:t>
            </a:fld>
            <a:endParaRPr lang="fr-FR"/>
          </a:p>
        </p:txBody>
      </p:sp>
    </p:spTree>
    <p:extLst>
      <p:ext uri="{BB962C8B-B14F-4D97-AF65-F5344CB8AC3E}">
        <p14:creationId xmlns:p14="http://schemas.microsoft.com/office/powerpoint/2010/main" val="4223882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476672"/>
            <a:ext cx="7772400" cy="1143000"/>
          </a:xfrm>
        </p:spPr>
        <p:txBody>
          <a:bodyPr>
            <a:normAutofit/>
          </a:bodyPr>
          <a:lstStyle/>
          <a:p>
            <a:r>
              <a:rPr lang="fr-FR" b="1" dirty="0" smtClean="0">
                <a:solidFill>
                  <a:schemeClr val="tx1"/>
                </a:solidFill>
              </a:rPr>
              <a:t>Objectif de l’</a:t>
            </a:r>
            <a:r>
              <a:rPr lang="fr-FR" b="1" dirty="0">
                <a:solidFill>
                  <a:schemeClr val="tx1"/>
                </a:solidFill>
              </a:rPr>
              <a:t>é</a:t>
            </a:r>
            <a:r>
              <a:rPr lang="fr-FR" b="1" dirty="0" smtClean="0">
                <a:solidFill>
                  <a:schemeClr val="tx1"/>
                </a:solidFill>
              </a:rPr>
              <a:t>tude</a:t>
            </a:r>
            <a:endParaRPr lang="fr-FR" b="1" dirty="0">
              <a:solidFill>
                <a:schemeClr val="tx1"/>
              </a:solidFill>
            </a:endParaRPr>
          </a:p>
        </p:txBody>
      </p:sp>
      <p:sp>
        <p:nvSpPr>
          <p:cNvPr id="3" name="Espace réservé du contenu 2"/>
          <p:cNvSpPr>
            <a:spLocks noGrp="1"/>
          </p:cNvSpPr>
          <p:nvPr>
            <p:ph sz="quarter" idx="1"/>
          </p:nvPr>
        </p:nvSpPr>
        <p:spPr>
          <a:xfrm>
            <a:off x="683568" y="2060848"/>
            <a:ext cx="7700392" cy="1942728"/>
          </a:xfrm>
        </p:spPr>
        <p:txBody>
          <a:bodyPr anchor="ctr">
            <a:normAutofit lnSpcReduction="10000"/>
          </a:bodyPr>
          <a:lstStyle/>
          <a:p>
            <a:pPr algn="just">
              <a:lnSpc>
                <a:spcPct val="150000"/>
              </a:lnSpc>
              <a:buFont typeface="Arial" panose="020B0604020202020204" pitchFamily="34" charset="0"/>
              <a:buChar char="•"/>
            </a:pPr>
            <a:r>
              <a:rPr lang="fr-FR" sz="2800" dirty="0" smtClean="0"/>
              <a:t>Identifier les représentations qu’ont des élèves / étudiants des éléments permettant d’éviter le cancer</a:t>
            </a:r>
            <a:r>
              <a:rPr lang="fr-FR" sz="2400" dirty="0" smtClean="0"/>
              <a:t>.</a:t>
            </a:r>
            <a:endParaRPr lang="fr-FR" sz="2400" dirty="0"/>
          </a:p>
        </p:txBody>
      </p:sp>
      <p:sp>
        <p:nvSpPr>
          <p:cNvPr id="8" name="Espace réservé de la date 7"/>
          <p:cNvSpPr>
            <a:spLocks noGrp="1"/>
          </p:cNvSpPr>
          <p:nvPr>
            <p:ph type="dt" sz="half" idx="10"/>
          </p:nvPr>
        </p:nvSpPr>
        <p:spPr/>
        <p:txBody>
          <a:bodyPr/>
          <a:lstStyle/>
          <a:p>
            <a:r>
              <a:rPr lang="fr-FR" sz="1100" dirty="0" smtClean="0"/>
              <a:t>20 juin 2018</a:t>
            </a:r>
            <a:endParaRPr lang="fr-FR" sz="1100" dirty="0"/>
          </a:p>
        </p:txBody>
      </p:sp>
      <p:sp>
        <p:nvSpPr>
          <p:cNvPr id="9" name="Espace réservé du pied de page 8"/>
          <p:cNvSpPr>
            <a:spLocks noGrp="1"/>
          </p:cNvSpPr>
          <p:nvPr>
            <p:ph type="ftr" sz="quarter" idx="11"/>
          </p:nvPr>
        </p:nvSpPr>
        <p:spPr>
          <a:xfrm>
            <a:off x="1403648" y="6165304"/>
            <a:ext cx="5673824" cy="457200"/>
          </a:xfrm>
        </p:spPr>
        <p:txBody>
          <a:bodyPr/>
          <a:lstStyle/>
          <a:p>
            <a:pPr algn="ctr"/>
            <a:r>
              <a:rPr lang="fr-FR" sz="1100" dirty="0" smtClean="0"/>
              <a:t>Troisième journée de recherche ESPE de Bourgogne</a:t>
            </a:r>
            <a:endParaRPr lang="fr-FR" sz="1100" dirty="0"/>
          </a:p>
        </p:txBody>
      </p:sp>
      <p:sp>
        <p:nvSpPr>
          <p:cNvPr id="10" name="Espace réservé du numéro de diapositive 9"/>
          <p:cNvSpPr>
            <a:spLocks noGrp="1"/>
          </p:cNvSpPr>
          <p:nvPr>
            <p:ph type="sldNum" sz="quarter" idx="12"/>
          </p:nvPr>
        </p:nvSpPr>
        <p:spPr/>
        <p:txBody>
          <a:bodyPr/>
          <a:lstStyle/>
          <a:p>
            <a:fld id="{FEA07903-7A1F-436A-B8B9-A0AE47B71695}" type="slidenum">
              <a:rPr lang="fr-FR" smtClean="0"/>
              <a:t>5</a:t>
            </a:fld>
            <a:endParaRPr lang="fr-FR"/>
          </a:p>
        </p:txBody>
      </p:sp>
    </p:spTree>
    <p:extLst>
      <p:ext uri="{BB962C8B-B14F-4D97-AF65-F5344CB8AC3E}">
        <p14:creationId xmlns:p14="http://schemas.microsoft.com/office/powerpoint/2010/main" val="4019112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0"/>
            <a:ext cx="7772400" cy="1143000"/>
          </a:xfrm>
        </p:spPr>
        <p:txBody>
          <a:bodyPr/>
          <a:lstStyle/>
          <a:p>
            <a:r>
              <a:rPr lang="fr-FR" b="1" dirty="0" smtClean="0">
                <a:solidFill>
                  <a:schemeClr val="tx1"/>
                </a:solidFill>
              </a:rPr>
              <a:t>Méthodologie</a:t>
            </a:r>
            <a:endParaRPr lang="fr-FR" b="1" dirty="0">
              <a:solidFill>
                <a:schemeClr val="tx1"/>
              </a:solidFill>
            </a:endParaRPr>
          </a:p>
        </p:txBody>
      </p:sp>
      <p:sp>
        <p:nvSpPr>
          <p:cNvPr id="3" name="Espace réservé du contenu 2"/>
          <p:cNvSpPr>
            <a:spLocks noGrp="1"/>
          </p:cNvSpPr>
          <p:nvPr>
            <p:ph sz="quarter" idx="1"/>
          </p:nvPr>
        </p:nvSpPr>
        <p:spPr>
          <a:xfrm>
            <a:off x="914400" y="1447800"/>
            <a:ext cx="7978080" cy="4572000"/>
          </a:xfrm>
        </p:spPr>
        <p:txBody>
          <a:bodyPr anchor="ctr">
            <a:normAutofit lnSpcReduction="10000"/>
          </a:bodyPr>
          <a:lstStyle/>
          <a:p>
            <a:pPr algn="just">
              <a:buFont typeface="Wingdings" panose="05000000000000000000" pitchFamily="2" charset="2"/>
              <a:buChar char="q"/>
            </a:pPr>
            <a:r>
              <a:rPr lang="fr-FR" b="1" dirty="0" smtClean="0"/>
              <a:t>Participants</a:t>
            </a:r>
            <a:endParaRPr lang="fr-FR" dirty="0"/>
          </a:p>
          <a:p>
            <a:pPr algn="just">
              <a:buFont typeface="Wingdings" panose="05000000000000000000" pitchFamily="2" charset="2"/>
              <a:buChar char="§"/>
            </a:pPr>
            <a:r>
              <a:rPr lang="fr-FR" dirty="0"/>
              <a:t>P</a:t>
            </a:r>
            <a:r>
              <a:rPr lang="fr-FR" dirty="0" smtClean="0"/>
              <a:t>opulation composée au  total de  220 participants (46% de garçons et 54% de filles). </a:t>
            </a:r>
          </a:p>
          <a:p>
            <a:pPr marL="0" indent="0" algn="just">
              <a:buNone/>
            </a:pPr>
            <a:r>
              <a:rPr lang="fr-FR" b="1" dirty="0" smtClean="0"/>
              <a:t>Avec 3 niveaux : </a:t>
            </a:r>
          </a:p>
          <a:p>
            <a:pPr algn="just">
              <a:buFont typeface="Wingdings" panose="05000000000000000000" pitchFamily="2" charset="2"/>
              <a:buChar char="§"/>
            </a:pPr>
            <a:r>
              <a:rPr lang="fr-FR" dirty="0" smtClean="0"/>
              <a:t>Niveau 4 </a:t>
            </a:r>
            <a:r>
              <a:rPr lang="fr-FR" dirty="0" err="1" smtClean="0"/>
              <a:t>ème</a:t>
            </a:r>
            <a:r>
              <a:rPr lang="fr-FR" dirty="0" smtClean="0"/>
              <a:t> Collège = 46 %, </a:t>
            </a:r>
          </a:p>
          <a:p>
            <a:pPr algn="just">
              <a:buFont typeface="Wingdings" panose="05000000000000000000" pitchFamily="2" charset="2"/>
              <a:buChar char="§"/>
            </a:pPr>
            <a:r>
              <a:rPr lang="fr-FR" dirty="0"/>
              <a:t>N</a:t>
            </a:r>
            <a:r>
              <a:rPr lang="fr-FR" dirty="0" smtClean="0"/>
              <a:t>iveau 1 ère Lycée = 36  %, </a:t>
            </a:r>
          </a:p>
          <a:p>
            <a:pPr algn="just">
              <a:buFont typeface="Wingdings" panose="05000000000000000000" pitchFamily="2" charset="2"/>
              <a:buChar char="§"/>
            </a:pPr>
            <a:r>
              <a:rPr lang="fr-FR" dirty="0" smtClean="0"/>
              <a:t>Niveau Master = 17 %.</a:t>
            </a:r>
          </a:p>
          <a:p>
            <a:pPr marL="0" indent="0" algn="just">
              <a:buNone/>
            </a:pPr>
            <a:endParaRPr lang="fr-FR" dirty="0"/>
          </a:p>
          <a:p>
            <a:pPr algn="just">
              <a:buFont typeface="Wingdings" panose="05000000000000000000" pitchFamily="2" charset="2"/>
              <a:buChar char="q"/>
            </a:pPr>
            <a:r>
              <a:rPr lang="fr-FR" b="1" dirty="0" smtClean="0"/>
              <a:t>Matériel et procédure</a:t>
            </a:r>
          </a:p>
          <a:p>
            <a:pPr algn="just">
              <a:buFont typeface="Wingdings" panose="05000000000000000000" pitchFamily="2" charset="2"/>
              <a:buChar char="§"/>
            </a:pPr>
            <a:r>
              <a:rPr lang="fr-FR" dirty="0" smtClean="0"/>
              <a:t>Questionnaire</a:t>
            </a:r>
            <a:endParaRPr lang="fr-FR" dirty="0"/>
          </a:p>
          <a:p>
            <a:endParaRPr lang="fr-FR" dirty="0"/>
          </a:p>
        </p:txBody>
      </p:sp>
      <p:sp>
        <p:nvSpPr>
          <p:cNvPr id="6" name="Espace réservé de la date 5"/>
          <p:cNvSpPr>
            <a:spLocks noGrp="1"/>
          </p:cNvSpPr>
          <p:nvPr>
            <p:ph type="dt" sz="half" idx="10"/>
          </p:nvPr>
        </p:nvSpPr>
        <p:spPr/>
        <p:txBody>
          <a:bodyPr/>
          <a:lstStyle/>
          <a:p>
            <a:r>
              <a:rPr lang="fr-FR" sz="1100" dirty="0" smtClean="0"/>
              <a:t>20 juin 2018</a:t>
            </a:r>
            <a:endParaRPr lang="fr-FR" sz="1100" dirty="0"/>
          </a:p>
        </p:txBody>
      </p:sp>
      <p:sp>
        <p:nvSpPr>
          <p:cNvPr id="7" name="Espace réservé du pied de page 6"/>
          <p:cNvSpPr>
            <a:spLocks noGrp="1"/>
          </p:cNvSpPr>
          <p:nvPr>
            <p:ph type="ftr" sz="quarter" idx="11"/>
          </p:nvPr>
        </p:nvSpPr>
        <p:spPr>
          <a:xfrm>
            <a:off x="1043608" y="6165304"/>
            <a:ext cx="6249888" cy="457200"/>
          </a:xfrm>
        </p:spPr>
        <p:txBody>
          <a:bodyPr/>
          <a:lstStyle/>
          <a:p>
            <a:pPr algn="ctr"/>
            <a:r>
              <a:rPr lang="fr-FR" sz="1100" dirty="0" smtClean="0"/>
              <a:t>Troisième journée de recherche ESPE de Bourgogne</a:t>
            </a:r>
            <a:endParaRPr lang="fr-FR" sz="1100" dirty="0"/>
          </a:p>
        </p:txBody>
      </p:sp>
      <p:sp>
        <p:nvSpPr>
          <p:cNvPr id="8" name="Espace réservé du numéro de diapositive 7"/>
          <p:cNvSpPr>
            <a:spLocks noGrp="1"/>
          </p:cNvSpPr>
          <p:nvPr>
            <p:ph type="sldNum" sz="quarter" idx="12"/>
          </p:nvPr>
        </p:nvSpPr>
        <p:spPr/>
        <p:txBody>
          <a:bodyPr/>
          <a:lstStyle/>
          <a:p>
            <a:fld id="{FEA07903-7A1F-436A-B8B9-A0AE47B71695}" type="slidenum">
              <a:rPr lang="fr-FR" smtClean="0"/>
              <a:t>6</a:t>
            </a:fld>
            <a:endParaRPr lang="fr-FR"/>
          </a:p>
        </p:txBody>
      </p:sp>
    </p:spTree>
    <p:extLst>
      <p:ext uri="{BB962C8B-B14F-4D97-AF65-F5344CB8AC3E}">
        <p14:creationId xmlns:p14="http://schemas.microsoft.com/office/powerpoint/2010/main" val="977210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sz="4800" b="1" dirty="0" smtClean="0">
                <a:solidFill>
                  <a:schemeClr val="tx1"/>
                </a:solidFill>
              </a:rPr>
              <a:t>RESULTATS</a:t>
            </a:r>
            <a:endParaRPr lang="fr-FR" sz="4800" b="1" dirty="0">
              <a:solidFill>
                <a:schemeClr val="tx1"/>
              </a:solidFill>
            </a:endParaRPr>
          </a:p>
        </p:txBody>
      </p:sp>
      <p:sp>
        <p:nvSpPr>
          <p:cNvPr id="2" name="Espace réservé du texte 1"/>
          <p:cNvSpPr>
            <a:spLocks noGrp="1"/>
          </p:cNvSpPr>
          <p:nvPr>
            <p:ph type="body" idx="1"/>
          </p:nvPr>
        </p:nvSpPr>
        <p:spPr/>
        <p:txBody>
          <a:bodyPr/>
          <a:lstStyle/>
          <a:p>
            <a:endParaRPr lang="fr-FR" dirty="0"/>
          </a:p>
        </p:txBody>
      </p:sp>
      <p:sp>
        <p:nvSpPr>
          <p:cNvPr id="5" name="Espace réservé de la date 4"/>
          <p:cNvSpPr>
            <a:spLocks noGrp="1"/>
          </p:cNvSpPr>
          <p:nvPr>
            <p:ph type="dt" sz="half" idx="10"/>
          </p:nvPr>
        </p:nvSpPr>
        <p:spPr/>
        <p:txBody>
          <a:bodyPr/>
          <a:lstStyle/>
          <a:p>
            <a:r>
              <a:rPr lang="fr-FR" sz="1100" dirty="0" smtClean="0"/>
              <a:t>20 juin 2018</a:t>
            </a:r>
            <a:endParaRPr lang="fr-FR" sz="1100" dirty="0"/>
          </a:p>
        </p:txBody>
      </p:sp>
      <p:sp>
        <p:nvSpPr>
          <p:cNvPr id="7" name="Espace réservé du pied de page 6"/>
          <p:cNvSpPr>
            <a:spLocks noGrp="1"/>
          </p:cNvSpPr>
          <p:nvPr>
            <p:ph type="ftr" sz="quarter" idx="11"/>
          </p:nvPr>
        </p:nvSpPr>
        <p:spPr>
          <a:xfrm>
            <a:off x="1403648" y="6165304"/>
            <a:ext cx="5500092" cy="457200"/>
          </a:xfrm>
        </p:spPr>
        <p:txBody>
          <a:bodyPr/>
          <a:lstStyle/>
          <a:p>
            <a:pPr algn="ctr"/>
            <a:r>
              <a:rPr lang="fr-FR" sz="1100" dirty="0" smtClean="0"/>
              <a:t>Troisième journée de recherche ESPE de Bourgogne</a:t>
            </a:r>
            <a:endParaRPr lang="fr-FR" sz="1100" dirty="0"/>
          </a:p>
        </p:txBody>
      </p:sp>
      <p:sp>
        <p:nvSpPr>
          <p:cNvPr id="8" name="Espace réservé du numéro de diapositive 7"/>
          <p:cNvSpPr>
            <a:spLocks noGrp="1"/>
          </p:cNvSpPr>
          <p:nvPr>
            <p:ph type="sldNum" sz="quarter" idx="12"/>
          </p:nvPr>
        </p:nvSpPr>
        <p:spPr/>
        <p:txBody>
          <a:bodyPr/>
          <a:lstStyle/>
          <a:p>
            <a:fld id="{FEA07903-7A1F-436A-B8B9-A0AE47B71695}" type="slidenum">
              <a:rPr lang="fr-FR" smtClean="0"/>
              <a:t>7</a:t>
            </a:fld>
            <a:endParaRPr lang="fr-FR"/>
          </a:p>
        </p:txBody>
      </p:sp>
    </p:spTree>
    <p:extLst>
      <p:ext uri="{BB962C8B-B14F-4D97-AF65-F5344CB8AC3E}">
        <p14:creationId xmlns:p14="http://schemas.microsoft.com/office/powerpoint/2010/main" val="3540648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chemeClr val="tx1"/>
                </a:solidFill>
              </a:rPr>
              <a:t>Analyse des données : premières observations</a:t>
            </a:r>
            <a:endParaRPr lang="fr-FR" b="1" dirty="0">
              <a:solidFill>
                <a:schemeClr val="tx1"/>
              </a:solidFill>
            </a:endParaRPr>
          </a:p>
        </p:txBody>
      </p:sp>
      <p:graphicFrame>
        <p:nvGraphicFramePr>
          <p:cNvPr id="6" name="Espace réservé du contenu 5"/>
          <p:cNvGraphicFramePr>
            <a:graphicFrameLocks noGrp="1"/>
          </p:cNvGraphicFramePr>
          <p:nvPr>
            <p:ph sz="quarter" idx="1"/>
            <p:extLst>
              <p:ext uri="{D42A27DB-BD31-4B8C-83A1-F6EECF244321}">
                <p14:modId xmlns:p14="http://schemas.microsoft.com/office/powerpoint/2010/main" val="3359073087"/>
              </p:ext>
            </p:extLst>
          </p:nvPr>
        </p:nvGraphicFramePr>
        <p:xfrm>
          <a:off x="755576" y="1556792"/>
          <a:ext cx="7488832" cy="4248472"/>
        </p:xfrm>
        <a:graphic>
          <a:graphicData uri="http://schemas.openxmlformats.org/drawingml/2006/table">
            <a:tbl>
              <a:tblPr firstRow="1" firstCol="1" bandRow="1"/>
              <a:tblGrid>
                <a:gridCol w="2392818"/>
                <a:gridCol w="2503725"/>
                <a:gridCol w="2592289"/>
              </a:tblGrid>
              <a:tr h="1086315">
                <a:tc>
                  <a:txBody>
                    <a:bodyPr/>
                    <a:lstStyle/>
                    <a:p>
                      <a:pPr algn="ctr">
                        <a:lnSpc>
                          <a:spcPct val="150000"/>
                        </a:lnSpc>
                        <a:spcAft>
                          <a:spcPts val="0"/>
                        </a:spcAft>
                      </a:pPr>
                      <a:r>
                        <a:rPr lang="fr-FR" sz="2400" b="1" dirty="0">
                          <a:effectLst/>
                          <a:latin typeface="Times New Roman"/>
                          <a:ea typeface="Calibri"/>
                          <a:cs typeface="Times New Roman"/>
                        </a:rPr>
                        <a:t>1. FAIRE</a:t>
                      </a:r>
                      <a:endParaRPr lang="fr-FR"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9D317"/>
                    </a:solidFill>
                  </a:tcPr>
                </a:tc>
                <a:tc>
                  <a:txBody>
                    <a:bodyPr/>
                    <a:lstStyle/>
                    <a:p>
                      <a:pPr algn="ctr">
                        <a:lnSpc>
                          <a:spcPct val="150000"/>
                        </a:lnSpc>
                        <a:spcAft>
                          <a:spcPts val="0"/>
                        </a:spcAft>
                      </a:pPr>
                      <a:r>
                        <a:rPr lang="fr-FR" sz="2400" b="1" dirty="0">
                          <a:effectLst/>
                          <a:latin typeface="Times New Roman"/>
                          <a:ea typeface="Calibri"/>
                          <a:cs typeface="Times New Roman"/>
                        </a:rPr>
                        <a:t>2. NE </a:t>
                      </a:r>
                      <a:r>
                        <a:rPr lang="fr-FR" sz="2400" b="1" dirty="0" smtClean="0">
                          <a:effectLst/>
                          <a:latin typeface="Times New Roman"/>
                          <a:ea typeface="Calibri"/>
                          <a:cs typeface="Times New Roman"/>
                        </a:rPr>
                        <a:t>PAS</a:t>
                      </a:r>
                      <a:r>
                        <a:rPr lang="fr-FR" sz="2400" b="1" baseline="0" dirty="0" smtClean="0">
                          <a:effectLst/>
                          <a:latin typeface="Times New Roman"/>
                          <a:ea typeface="Calibri"/>
                          <a:cs typeface="Times New Roman"/>
                        </a:rPr>
                        <a:t> </a:t>
                      </a:r>
                      <a:r>
                        <a:rPr lang="fr-FR" sz="2400" b="1" dirty="0" smtClean="0">
                          <a:effectLst/>
                          <a:latin typeface="Times New Roman"/>
                          <a:ea typeface="Calibri"/>
                          <a:cs typeface="Times New Roman"/>
                        </a:rPr>
                        <a:t>FAIRE</a:t>
                      </a:r>
                      <a:endParaRPr lang="fr-FR"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fr-FR" sz="2400" b="1" dirty="0">
                          <a:effectLst/>
                          <a:latin typeface="Times New Roman"/>
                          <a:ea typeface="Calibri"/>
                          <a:cs typeface="Times New Roman"/>
                        </a:rPr>
                        <a:t>3. NE RIEN FAIRE</a:t>
                      </a:r>
                      <a:endParaRPr lang="fr-FR"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086315">
                <a:tc>
                  <a:txBody>
                    <a:bodyPr/>
                    <a:lstStyle/>
                    <a:p>
                      <a:pPr algn="ctr">
                        <a:lnSpc>
                          <a:spcPct val="100000"/>
                        </a:lnSpc>
                        <a:spcAft>
                          <a:spcPts val="0"/>
                        </a:spcAft>
                      </a:pPr>
                      <a:r>
                        <a:rPr lang="fr-FR" sz="2400" dirty="0">
                          <a:effectLst/>
                          <a:latin typeface="Times New Roman"/>
                          <a:ea typeface="Calibri"/>
                          <a:cs typeface="Times New Roman"/>
                        </a:rPr>
                        <a:t>Prévention médicale</a:t>
                      </a:r>
                      <a:endParaRPr lang="fr-FR"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fr-FR" sz="2400" dirty="0">
                          <a:effectLst/>
                          <a:latin typeface="Times New Roman"/>
                          <a:ea typeface="Calibri"/>
                          <a:cs typeface="Times New Roman"/>
                        </a:rPr>
                        <a:t>Facteurs environnementaux</a:t>
                      </a:r>
                      <a:endParaRPr lang="fr-FR"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fr-FR" sz="2400" dirty="0">
                          <a:effectLst/>
                          <a:latin typeface="Times New Roman"/>
                          <a:ea typeface="Calibri"/>
                          <a:cs typeface="Times New Roman"/>
                        </a:rPr>
                        <a:t>Fatalité</a:t>
                      </a:r>
                      <a:endParaRPr lang="fr-FR"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133544">
                <a:tc>
                  <a:txBody>
                    <a:bodyPr/>
                    <a:lstStyle/>
                    <a:p>
                      <a:pPr algn="ctr">
                        <a:lnSpc>
                          <a:spcPct val="100000"/>
                        </a:lnSpc>
                        <a:spcAft>
                          <a:spcPts val="0"/>
                        </a:spcAft>
                      </a:pPr>
                      <a:r>
                        <a:rPr lang="fr-FR" sz="2400" dirty="0">
                          <a:effectLst/>
                          <a:latin typeface="Times New Roman"/>
                          <a:ea typeface="Calibri"/>
                          <a:cs typeface="Times New Roman"/>
                        </a:rPr>
                        <a:t>Mode de vie</a:t>
                      </a:r>
                      <a:endParaRPr lang="fr-FR"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fr-FR" sz="2400" dirty="0">
                          <a:effectLst/>
                          <a:latin typeface="Times New Roman"/>
                          <a:ea typeface="Calibri"/>
                          <a:cs typeface="Times New Roman"/>
                        </a:rPr>
                        <a:t>Substances créant une dépendance</a:t>
                      </a:r>
                      <a:endParaRPr lang="fr-FR"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fr-FR" sz="2400" dirty="0">
                          <a:effectLst/>
                          <a:latin typeface="Times New Roman"/>
                          <a:ea typeface="Calibri"/>
                          <a:cs typeface="Times New Roman"/>
                        </a:rPr>
                        <a:t>Aléa</a:t>
                      </a:r>
                      <a:endParaRPr lang="fr-FR"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31333">
                <a:tc>
                  <a:txBody>
                    <a:bodyPr/>
                    <a:lstStyle/>
                    <a:p>
                      <a:pPr algn="ctr">
                        <a:lnSpc>
                          <a:spcPct val="100000"/>
                        </a:lnSpc>
                        <a:spcAft>
                          <a:spcPts val="0"/>
                        </a:spcAft>
                      </a:pPr>
                      <a:r>
                        <a:rPr lang="fr-FR" sz="2400" b="0" dirty="0" smtClean="0">
                          <a:effectLst/>
                          <a:latin typeface="Times New Roman"/>
                          <a:ea typeface="Calibri"/>
                          <a:cs typeface="Times New Roman"/>
                        </a:rPr>
                        <a:t>-</a:t>
                      </a:r>
                      <a:r>
                        <a:rPr lang="fr-FR" sz="2400" b="0" dirty="0">
                          <a:effectLst/>
                          <a:latin typeface="Times New Roman"/>
                          <a:ea typeface="Calibri"/>
                          <a:cs typeface="Times New Roman"/>
                        </a:rPr>
                        <a:t> </a:t>
                      </a:r>
                      <a:endParaRPr lang="fr-FR" sz="2400" b="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fr-FR" sz="2400" dirty="0">
                          <a:effectLst/>
                          <a:latin typeface="Times New Roman"/>
                          <a:ea typeface="Calibri"/>
                          <a:cs typeface="Times New Roman"/>
                        </a:rPr>
                        <a:t>Comportements à risques</a:t>
                      </a:r>
                      <a:endParaRPr lang="fr-FR"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fr-FR" sz="2400" dirty="0">
                          <a:effectLst/>
                          <a:latin typeface="Times New Roman"/>
                          <a:ea typeface="Calibri"/>
                          <a:cs typeface="Times New Roman"/>
                        </a:rPr>
                        <a:t>Facteurs génétiques</a:t>
                      </a:r>
                      <a:endParaRPr lang="fr-FR"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3" name="ZoneTexte 2"/>
          <p:cNvSpPr txBox="1"/>
          <p:nvPr/>
        </p:nvSpPr>
        <p:spPr>
          <a:xfrm>
            <a:off x="1259632" y="5836622"/>
            <a:ext cx="6480720" cy="369332"/>
          </a:xfrm>
          <a:prstGeom prst="rect">
            <a:avLst/>
          </a:prstGeom>
          <a:noFill/>
        </p:spPr>
        <p:txBody>
          <a:bodyPr wrap="square" rtlCol="0">
            <a:spAutoFit/>
          </a:bodyPr>
          <a:lstStyle/>
          <a:p>
            <a:pPr algn="ctr"/>
            <a:r>
              <a:rPr lang="fr-FR" dirty="0" smtClean="0"/>
              <a:t>Tableau 1 : répartition des réponses par catégories </a:t>
            </a:r>
            <a:endParaRPr lang="fr-FR" dirty="0"/>
          </a:p>
        </p:txBody>
      </p:sp>
      <p:sp>
        <p:nvSpPr>
          <p:cNvPr id="7" name="Espace réservé de la date 6"/>
          <p:cNvSpPr>
            <a:spLocks noGrp="1"/>
          </p:cNvSpPr>
          <p:nvPr>
            <p:ph type="dt" sz="half" idx="10"/>
          </p:nvPr>
        </p:nvSpPr>
        <p:spPr/>
        <p:txBody>
          <a:bodyPr/>
          <a:lstStyle/>
          <a:p>
            <a:r>
              <a:rPr lang="fr-FR" sz="1100" dirty="0" smtClean="0"/>
              <a:t>20 juin 2018</a:t>
            </a:r>
            <a:endParaRPr lang="fr-FR" sz="1100" dirty="0"/>
          </a:p>
        </p:txBody>
      </p:sp>
      <p:sp>
        <p:nvSpPr>
          <p:cNvPr id="8" name="Espace réservé du pied de page 7"/>
          <p:cNvSpPr>
            <a:spLocks noGrp="1"/>
          </p:cNvSpPr>
          <p:nvPr>
            <p:ph type="ftr" sz="quarter" idx="11"/>
          </p:nvPr>
        </p:nvSpPr>
        <p:spPr>
          <a:xfrm>
            <a:off x="899592" y="6205954"/>
            <a:ext cx="6552728" cy="457200"/>
          </a:xfrm>
        </p:spPr>
        <p:txBody>
          <a:bodyPr/>
          <a:lstStyle/>
          <a:p>
            <a:pPr algn="ctr"/>
            <a:r>
              <a:rPr lang="fr-FR" sz="1100" dirty="0" smtClean="0"/>
              <a:t>Troisième journée de recherche ESPE de Bourgogne</a:t>
            </a:r>
            <a:endParaRPr lang="fr-FR" sz="1100" dirty="0"/>
          </a:p>
        </p:txBody>
      </p:sp>
      <p:sp>
        <p:nvSpPr>
          <p:cNvPr id="9" name="Espace réservé du numéro de diapositive 8"/>
          <p:cNvSpPr>
            <a:spLocks noGrp="1"/>
          </p:cNvSpPr>
          <p:nvPr>
            <p:ph type="sldNum" sz="quarter" idx="12"/>
          </p:nvPr>
        </p:nvSpPr>
        <p:spPr/>
        <p:txBody>
          <a:bodyPr/>
          <a:lstStyle/>
          <a:p>
            <a:fld id="{FEA07903-7A1F-436A-B8B9-A0AE47B71695}" type="slidenum">
              <a:rPr lang="fr-FR" smtClean="0"/>
              <a:t>8</a:t>
            </a:fld>
            <a:endParaRPr lang="fr-FR"/>
          </a:p>
        </p:txBody>
      </p:sp>
    </p:spTree>
    <p:extLst>
      <p:ext uri="{BB962C8B-B14F-4D97-AF65-F5344CB8AC3E}">
        <p14:creationId xmlns:p14="http://schemas.microsoft.com/office/powerpoint/2010/main" val="2545606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tx1"/>
                </a:solidFill>
              </a:rPr>
              <a:t>Analyse des données </a:t>
            </a:r>
            <a:r>
              <a:rPr lang="fr-FR" b="1" dirty="0" smtClean="0">
                <a:solidFill>
                  <a:schemeClr val="tx1"/>
                </a:solidFill>
              </a:rPr>
              <a:t>: </a:t>
            </a:r>
            <a:r>
              <a:rPr lang="fr-FR" b="1" dirty="0">
                <a:solidFill>
                  <a:schemeClr val="tx1"/>
                </a:solidFill>
              </a:rPr>
              <a:t>premières observations</a:t>
            </a:r>
            <a:endParaRPr lang="fr-FR" dirty="0"/>
          </a:p>
        </p:txBody>
      </p:sp>
      <p:graphicFrame>
        <p:nvGraphicFramePr>
          <p:cNvPr id="6" name="Espace réservé du contenu 5"/>
          <p:cNvGraphicFramePr>
            <a:graphicFrameLocks noGrp="1"/>
          </p:cNvGraphicFramePr>
          <p:nvPr>
            <p:ph sz="quarter" idx="1"/>
            <p:extLst>
              <p:ext uri="{D42A27DB-BD31-4B8C-83A1-F6EECF244321}">
                <p14:modId xmlns:p14="http://schemas.microsoft.com/office/powerpoint/2010/main" val="2242094296"/>
              </p:ext>
            </p:extLst>
          </p:nvPr>
        </p:nvGraphicFramePr>
        <p:xfrm>
          <a:off x="611560" y="1628800"/>
          <a:ext cx="7050350" cy="4114800"/>
        </p:xfrm>
        <a:graphic>
          <a:graphicData uri="http://schemas.openxmlformats.org/drawingml/2006/table">
            <a:tbl>
              <a:tblPr firstRow="1" firstCol="1" bandRow="1"/>
              <a:tblGrid>
                <a:gridCol w="4225360"/>
                <a:gridCol w="2824990"/>
              </a:tblGrid>
              <a:tr h="400285">
                <a:tc>
                  <a:txBody>
                    <a:bodyPr/>
                    <a:lstStyle/>
                    <a:p>
                      <a:pPr algn="just">
                        <a:lnSpc>
                          <a:spcPct val="150000"/>
                        </a:lnSpc>
                        <a:spcAft>
                          <a:spcPts val="0"/>
                        </a:spcAft>
                      </a:pPr>
                      <a:r>
                        <a:rPr lang="fr-FR" sz="2000" b="1" dirty="0">
                          <a:solidFill>
                            <a:srgbClr val="000000"/>
                          </a:solidFill>
                          <a:effectLst/>
                          <a:latin typeface="Arial" panose="020B0604020202020204" pitchFamily="34" charset="0"/>
                          <a:ea typeface="Calibri"/>
                          <a:cs typeface="Arial" panose="020B0604020202020204" pitchFamily="34" charset="0"/>
                        </a:rPr>
                        <a:t>FAIRE</a:t>
                      </a:r>
                      <a:endParaRPr lang="fr-FR" sz="20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0FF00"/>
                    </a:solidFill>
                  </a:tcPr>
                </a:tc>
                <a:tc>
                  <a:txBody>
                    <a:bodyPr/>
                    <a:lstStyle/>
                    <a:p>
                      <a:pPr algn="r">
                        <a:lnSpc>
                          <a:spcPct val="150000"/>
                        </a:lnSpc>
                        <a:spcAft>
                          <a:spcPts val="0"/>
                        </a:spcAft>
                      </a:pPr>
                      <a:r>
                        <a:rPr lang="fr-FR" sz="2000" b="1">
                          <a:solidFill>
                            <a:srgbClr val="000000"/>
                          </a:solidFill>
                          <a:effectLst/>
                          <a:latin typeface="Arial" panose="020B0604020202020204" pitchFamily="34" charset="0"/>
                          <a:ea typeface="Calibri"/>
                          <a:cs typeface="Arial" panose="020B0604020202020204" pitchFamily="34" charset="0"/>
                        </a:rPr>
                        <a:t>37,0%</a:t>
                      </a:r>
                      <a:endParaRPr lang="fr-FR" sz="2000">
                        <a:solidFill>
                          <a:srgbClr val="000000"/>
                        </a:solidFill>
                        <a:effectLst/>
                        <a:latin typeface="Arial" panose="020B0604020202020204" pitchFamily="34" charset="0"/>
                        <a:ea typeface="Calibri"/>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0FF00"/>
                    </a:solidFill>
                  </a:tcPr>
                </a:tc>
              </a:tr>
              <a:tr h="400285">
                <a:tc>
                  <a:txBody>
                    <a:bodyPr/>
                    <a:lstStyle/>
                    <a:p>
                      <a:pPr algn="just">
                        <a:lnSpc>
                          <a:spcPct val="150000"/>
                        </a:lnSpc>
                        <a:spcAft>
                          <a:spcPts val="0"/>
                        </a:spcAft>
                      </a:pPr>
                      <a:r>
                        <a:rPr lang="fr-FR" sz="2000" dirty="0">
                          <a:solidFill>
                            <a:srgbClr val="000000"/>
                          </a:solidFill>
                          <a:effectLst/>
                          <a:latin typeface="Arial" panose="020B0604020202020204" pitchFamily="34" charset="0"/>
                          <a:ea typeface="Calibri"/>
                          <a:cs typeface="Arial" panose="020B0604020202020204" pitchFamily="34" charset="0"/>
                        </a:rPr>
                        <a:t>PREVENTION MEDICALE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a:lnSpc>
                          <a:spcPct val="150000"/>
                        </a:lnSpc>
                        <a:spcAft>
                          <a:spcPts val="0"/>
                        </a:spcAft>
                      </a:pPr>
                      <a:r>
                        <a:rPr lang="fr-FR" sz="2000">
                          <a:solidFill>
                            <a:srgbClr val="000000"/>
                          </a:solidFill>
                          <a:effectLst/>
                          <a:latin typeface="Arial" panose="020B0604020202020204" pitchFamily="34" charset="0"/>
                          <a:ea typeface="Calibri"/>
                          <a:cs typeface="Arial" panose="020B0604020202020204" pitchFamily="34" charset="0"/>
                        </a:rPr>
                        <a:t>14,6%</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00285">
                <a:tc>
                  <a:txBody>
                    <a:bodyPr/>
                    <a:lstStyle/>
                    <a:p>
                      <a:pPr algn="just">
                        <a:lnSpc>
                          <a:spcPct val="150000"/>
                        </a:lnSpc>
                        <a:spcAft>
                          <a:spcPts val="0"/>
                        </a:spcAft>
                      </a:pPr>
                      <a:r>
                        <a:rPr lang="fr-FR" sz="2000" dirty="0">
                          <a:solidFill>
                            <a:srgbClr val="000000"/>
                          </a:solidFill>
                          <a:effectLst/>
                          <a:latin typeface="Arial" panose="020B0604020202020204" pitchFamily="34" charset="0"/>
                          <a:ea typeface="Calibri"/>
                          <a:cs typeface="Arial" panose="020B0604020202020204" pitchFamily="34" charset="0"/>
                        </a:rPr>
                        <a:t>MODE DE VIE</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a:lnSpc>
                          <a:spcPct val="150000"/>
                        </a:lnSpc>
                        <a:spcAft>
                          <a:spcPts val="0"/>
                        </a:spcAft>
                      </a:pPr>
                      <a:r>
                        <a:rPr lang="fr-FR" sz="2000">
                          <a:solidFill>
                            <a:srgbClr val="000000"/>
                          </a:solidFill>
                          <a:effectLst/>
                          <a:latin typeface="Arial" panose="020B0604020202020204" pitchFamily="34" charset="0"/>
                          <a:ea typeface="Calibri"/>
                          <a:cs typeface="Arial" panose="020B0604020202020204" pitchFamily="34" charset="0"/>
                        </a:rPr>
                        <a:t>22,4%</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00285">
                <a:tc>
                  <a:txBody>
                    <a:bodyPr/>
                    <a:lstStyle/>
                    <a:p>
                      <a:pPr algn="just">
                        <a:lnSpc>
                          <a:spcPct val="150000"/>
                        </a:lnSpc>
                        <a:spcAft>
                          <a:spcPts val="0"/>
                        </a:spcAft>
                      </a:pPr>
                      <a:r>
                        <a:rPr lang="en-US" sz="2000" b="1" dirty="0">
                          <a:solidFill>
                            <a:srgbClr val="000000"/>
                          </a:solidFill>
                          <a:effectLst/>
                          <a:latin typeface="Arial" panose="020B0604020202020204" pitchFamily="34" charset="0"/>
                          <a:ea typeface="Calibri"/>
                          <a:cs typeface="Arial" panose="020B0604020202020204" pitchFamily="34" charset="0"/>
                        </a:rPr>
                        <a:t>NE PAS FAIRE</a:t>
                      </a:r>
                      <a:endParaRPr lang="fr-FR" sz="20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0000"/>
                    </a:solidFill>
                  </a:tcPr>
                </a:tc>
                <a:tc>
                  <a:txBody>
                    <a:bodyPr/>
                    <a:lstStyle/>
                    <a:p>
                      <a:pPr algn="r">
                        <a:lnSpc>
                          <a:spcPct val="150000"/>
                        </a:lnSpc>
                        <a:spcAft>
                          <a:spcPts val="0"/>
                        </a:spcAft>
                      </a:pPr>
                      <a:r>
                        <a:rPr lang="fr-FR" sz="2000" b="1">
                          <a:solidFill>
                            <a:srgbClr val="000000"/>
                          </a:solidFill>
                          <a:effectLst/>
                          <a:latin typeface="Arial" panose="020B0604020202020204" pitchFamily="34" charset="0"/>
                          <a:ea typeface="Calibri"/>
                          <a:cs typeface="Arial" panose="020B0604020202020204" pitchFamily="34" charset="0"/>
                        </a:rPr>
                        <a:t>52,1%</a:t>
                      </a:r>
                      <a:endParaRPr lang="fr-FR" sz="2000">
                        <a:solidFill>
                          <a:srgbClr val="000000"/>
                        </a:solidFill>
                        <a:effectLst/>
                        <a:latin typeface="Arial" panose="020B0604020202020204" pitchFamily="34" charset="0"/>
                        <a:ea typeface="Calibri"/>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0000"/>
                    </a:solidFill>
                  </a:tcPr>
                </a:tc>
              </a:tr>
              <a:tr h="400285">
                <a:tc>
                  <a:txBody>
                    <a:bodyPr/>
                    <a:lstStyle/>
                    <a:p>
                      <a:pPr algn="just">
                        <a:lnSpc>
                          <a:spcPct val="150000"/>
                        </a:lnSpc>
                        <a:spcAft>
                          <a:spcPts val="0"/>
                        </a:spcAft>
                      </a:pPr>
                      <a:r>
                        <a:rPr lang="en-US" sz="2000" dirty="0">
                          <a:solidFill>
                            <a:srgbClr val="000000"/>
                          </a:solidFill>
                          <a:effectLst/>
                          <a:latin typeface="Arial" panose="020B0604020202020204" pitchFamily="34" charset="0"/>
                          <a:ea typeface="Calibri"/>
                          <a:cs typeface="Arial" panose="020B0604020202020204" pitchFamily="34" charset="0"/>
                        </a:rPr>
                        <a:t>FACTEURS ENVIRONNEMENTAUX</a:t>
                      </a:r>
                      <a:endParaRPr lang="fr-FR" sz="20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a:lnSpc>
                          <a:spcPct val="150000"/>
                        </a:lnSpc>
                        <a:spcAft>
                          <a:spcPts val="0"/>
                        </a:spcAft>
                      </a:pPr>
                      <a:r>
                        <a:rPr lang="fr-FR" sz="2000" dirty="0">
                          <a:solidFill>
                            <a:srgbClr val="000000"/>
                          </a:solidFill>
                          <a:effectLst/>
                          <a:latin typeface="Arial" panose="020B0604020202020204" pitchFamily="34" charset="0"/>
                          <a:ea typeface="Calibri"/>
                          <a:cs typeface="Arial" panose="020B0604020202020204" pitchFamily="34" charset="0"/>
                        </a:rPr>
                        <a:t>17,5%</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00285">
                <a:tc>
                  <a:txBody>
                    <a:bodyPr/>
                    <a:lstStyle/>
                    <a:p>
                      <a:pPr algn="just">
                        <a:lnSpc>
                          <a:spcPct val="150000"/>
                        </a:lnSpc>
                        <a:spcAft>
                          <a:spcPts val="0"/>
                        </a:spcAft>
                      </a:pPr>
                      <a:r>
                        <a:rPr lang="en-US" sz="2000" dirty="0">
                          <a:solidFill>
                            <a:srgbClr val="000000"/>
                          </a:solidFill>
                          <a:effectLst/>
                          <a:latin typeface="Arial" panose="020B0604020202020204" pitchFamily="34" charset="0"/>
                          <a:ea typeface="Calibri"/>
                          <a:cs typeface="Arial" panose="020B0604020202020204" pitchFamily="34" charset="0"/>
                        </a:rPr>
                        <a:t>COMPORTEMENTS A RISQUES</a:t>
                      </a:r>
                      <a:endParaRPr lang="fr-FR" sz="20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a:lnSpc>
                          <a:spcPct val="150000"/>
                        </a:lnSpc>
                        <a:spcAft>
                          <a:spcPts val="0"/>
                        </a:spcAft>
                      </a:pPr>
                      <a:r>
                        <a:rPr lang="fr-FR" sz="2000" dirty="0">
                          <a:solidFill>
                            <a:srgbClr val="000000"/>
                          </a:solidFill>
                          <a:effectLst/>
                          <a:latin typeface="Arial" panose="020B0604020202020204" pitchFamily="34" charset="0"/>
                          <a:ea typeface="Calibri"/>
                          <a:cs typeface="Arial" panose="020B0604020202020204" pitchFamily="34" charset="0"/>
                        </a:rPr>
                        <a:t>8,6%</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00285">
                <a:tc>
                  <a:txBody>
                    <a:bodyPr/>
                    <a:lstStyle/>
                    <a:p>
                      <a:pPr algn="just">
                        <a:lnSpc>
                          <a:spcPct val="150000"/>
                        </a:lnSpc>
                        <a:spcAft>
                          <a:spcPts val="0"/>
                        </a:spcAft>
                      </a:pPr>
                      <a:r>
                        <a:rPr lang="en-US" sz="2000" dirty="0">
                          <a:solidFill>
                            <a:srgbClr val="000000"/>
                          </a:solidFill>
                          <a:effectLst/>
                          <a:latin typeface="Arial" panose="020B0604020202020204" pitchFamily="34" charset="0"/>
                          <a:ea typeface="Calibri"/>
                          <a:cs typeface="Arial" panose="020B0604020202020204" pitchFamily="34" charset="0"/>
                        </a:rPr>
                        <a:t>SUBSTANCES ADDICTIVES</a:t>
                      </a:r>
                      <a:endParaRPr lang="fr-FR" sz="20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a:lnSpc>
                          <a:spcPct val="150000"/>
                        </a:lnSpc>
                        <a:spcAft>
                          <a:spcPts val="0"/>
                        </a:spcAft>
                      </a:pPr>
                      <a:r>
                        <a:rPr lang="fr-FR" sz="2000" dirty="0">
                          <a:solidFill>
                            <a:srgbClr val="000000"/>
                          </a:solidFill>
                          <a:effectLst/>
                          <a:latin typeface="Arial" panose="020B0604020202020204" pitchFamily="34" charset="0"/>
                          <a:ea typeface="Calibri"/>
                          <a:cs typeface="Arial" panose="020B0604020202020204" pitchFamily="34" charset="0"/>
                        </a:rPr>
                        <a:t>26,0%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00285">
                <a:tc>
                  <a:txBody>
                    <a:bodyPr/>
                    <a:lstStyle/>
                    <a:p>
                      <a:pPr algn="just">
                        <a:lnSpc>
                          <a:spcPct val="150000"/>
                        </a:lnSpc>
                        <a:spcAft>
                          <a:spcPts val="0"/>
                        </a:spcAft>
                      </a:pPr>
                      <a:r>
                        <a:rPr lang="fr-FR" sz="2000" b="1" dirty="0">
                          <a:solidFill>
                            <a:srgbClr val="000000"/>
                          </a:solidFill>
                          <a:effectLst/>
                          <a:latin typeface="Arial" panose="020B0604020202020204" pitchFamily="34" charset="0"/>
                          <a:ea typeface="Calibri"/>
                          <a:cs typeface="Arial" panose="020B0604020202020204" pitchFamily="34" charset="0"/>
                        </a:rPr>
                        <a:t>NE RIEN FAIRE</a:t>
                      </a:r>
                      <a:endParaRPr lang="fr-FR" sz="20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50000"/>
                        </a:lnSpc>
                        <a:spcAft>
                          <a:spcPts val="0"/>
                        </a:spcAft>
                      </a:pPr>
                      <a:r>
                        <a:rPr lang="fr-FR" sz="2000" b="1" dirty="0">
                          <a:solidFill>
                            <a:srgbClr val="000000"/>
                          </a:solidFill>
                          <a:effectLst/>
                          <a:latin typeface="Arial" panose="020B0604020202020204" pitchFamily="34" charset="0"/>
                          <a:ea typeface="Calibri"/>
                          <a:cs typeface="Arial" panose="020B0604020202020204" pitchFamily="34" charset="0"/>
                        </a:rPr>
                        <a:t>10,9%</a:t>
                      </a:r>
                      <a:endParaRPr lang="fr-FR" sz="20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7" name="Rectangle 2"/>
          <p:cNvSpPr>
            <a:spLocks noChangeArrowheads="1"/>
          </p:cNvSpPr>
          <p:nvPr/>
        </p:nvSpPr>
        <p:spPr bwMode="auto">
          <a:xfrm>
            <a:off x="529382" y="5805264"/>
            <a:ext cx="86001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smtClean="0">
                <a:ln>
                  <a:noFill/>
                </a:ln>
                <a:solidFill>
                  <a:schemeClr val="tx1"/>
                </a:solidFill>
                <a:effectLst/>
                <a:ea typeface="Calibri" pitchFamily="34" charset="0"/>
                <a:cs typeface="Arial" pitchFamily="34" charset="0"/>
              </a:rPr>
              <a:t>Tableau</a:t>
            </a:r>
            <a:r>
              <a:rPr kumimoji="0" lang="fr-FR" altLang="fr-FR" sz="1600" b="1" i="0" u="none" strike="noStrike" cap="none" normalizeH="0" dirty="0" smtClean="0">
                <a:ln>
                  <a:noFill/>
                </a:ln>
                <a:solidFill>
                  <a:schemeClr val="tx1"/>
                </a:solidFill>
                <a:effectLst/>
                <a:ea typeface="Calibri" pitchFamily="34" charset="0"/>
                <a:cs typeface="Arial" pitchFamily="34" charset="0"/>
              </a:rPr>
              <a:t> </a:t>
            </a:r>
            <a:r>
              <a:rPr lang="fr-FR" altLang="fr-FR" sz="1600" b="1" dirty="0">
                <a:ea typeface="Calibri" pitchFamily="34" charset="0"/>
                <a:cs typeface="Arial" pitchFamily="34" charset="0"/>
              </a:rPr>
              <a:t>2</a:t>
            </a:r>
            <a:r>
              <a:rPr kumimoji="0" lang="fr-FR" altLang="fr-FR" sz="1600" b="1" i="0" u="none" strike="noStrike" cap="none" normalizeH="0" baseline="0" dirty="0" smtClean="0">
                <a:ln>
                  <a:noFill/>
                </a:ln>
                <a:solidFill>
                  <a:schemeClr val="tx1"/>
                </a:solidFill>
                <a:effectLst/>
                <a:ea typeface="Calibri" pitchFamily="34" charset="0"/>
                <a:cs typeface="Arial" pitchFamily="34" charset="0"/>
              </a:rPr>
              <a:t> : </a:t>
            </a:r>
            <a:r>
              <a:rPr kumimoji="0" lang="fr-FR" altLang="fr-FR" sz="1600" i="0" u="none" strike="noStrike" cap="none" normalizeH="0" baseline="0" dirty="0" smtClean="0">
                <a:ln>
                  <a:noFill/>
                </a:ln>
                <a:solidFill>
                  <a:schemeClr val="tx1"/>
                </a:solidFill>
                <a:effectLst/>
                <a:ea typeface="Calibri" pitchFamily="34" charset="0"/>
                <a:cs typeface="Arial" pitchFamily="34" charset="0"/>
              </a:rPr>
              <a:t>Répartition en pourcentage des </a:t>
            </a:r>
            <a:r>
              <a:rPr lang="fr-FR" altLang="fr-FR" sz="1600" dirty="0" smtClean="0">
                <a:ea typeface="Calibri" pitchFamily="34" charset="0"/>
                <a:cs typeface="Arial" pitchFamily="34" charset="0"/>
              </a:rPr>
              <a:t>ré</a:t>
            </a:r>
            <a:r>
              <a:rPr kumimoji="0" lang="fr-FR" altLang="fr-FR" sz="1600" i="0" u="none" strike="noStrike" cap="none" normalizeH="0" baseline="0" dirty="0" smtClean="0">
                <a:ln>
                  <a:noFill/>
                </a:ln>
                <a:solidFill>
                  <a:schemeClr val="tx1"/>
                </a:solidFill>
                <a:effectLst/>
                <a:ea typeface="Calibri" pitchFamily="34" charset="0"/>
                <a:cs typeface="Arial" pitchFamily="34" charset="0"/>
              </a:rPr>
              <a:t>ponses des</a:t>
            </a:r>
            <a:r>
              <a:rPr kumimoji="0" lang="fr-FR" altLang="fr-FR" sz="1600" i="0" u="none" strike="noStrike" cap="none" normalizeH="0" dirty="0" smtClean="0">
                <a:ln>
                  <a:noFill/>
                </a:ln>
                <a:solidFill>
                  <a:schemeClr val="tx1"/>
                </a:solidFill>
                <a:effectLst/>
                <a:ea typeface="Calibri" pitchFamily="34" charset="0"/>
                <a:cs typeface="Arial" pitchFamily="34" charset="0"/>
              </a:rPr>
              <a:t> étudiants</a:t>
            </a:r>
            <a:r>
              <a:rPr kumimoji="0" lang="fr-FR" altLang="fr-FR" sz="1600" i="0" u="none" strike="noStrike" cap="none" normalizeH="0" baseline="0" dirty="0" smtClean="0">
                <a:ln>
                  <a:noFill/>
                </a:ln>
                <a:solidFill>
                  <a:schemeClr val="tx1"/>
                </a:solidFill>
                <a:effectLst/>
                <a:ea typeface="Calibri" pitchFamily="34" charset="0"/>
                <a:cs typeface="Arial" pitchFamily="34" charset="0"/>
              </a:rPr>
              <a:t> entre les catégories et les sous-catégories identifiées</a:t>
            </a:r>
            <a:r>
              <a:rPr kumimoji="0" lang="fr-FR" altLang="fr-FR" sz="1600" i="0" u="none" strike="noStrike" cap="none" normalizeH="0" baseline="0" dirty="0" smtClean="0">
                <a:ln>
                  <a:noFill/>
                </a:ln>
                <a:solidFill>
                  <a:schemeClr val="tx1"/>
                </a:solidFill>
                <a:effectLst/>
                <a:ea typeface="Calibri" pitchFamily="34" charset="0"/>
                <a:cs typeface="Times New Roman" pitchFamily="18" charset="0"/>
              </a:rPr>
              <a:t>.</a:t>
            </a:r>
            <a:endParaRPr kumimoji="0" lang="fr-FR" altLang="fr-FR" sz="1600" i="0" u="none" strike="noStrike" cap="none" normalizeH="0" baseline="0" dirty="0" smtClean="0">
              <a:ln>
                <a:noFill/>
              </a:ln>
              <a:solidFill>
                <a:schemeClr val="tx1"/>
              </a:solidFill>
              <a:effectLst/>
              <a:cs typeface="Arial" pitchFamily="34" charset="0"/>
            </a:endParaRPr>
          </a:p>
        </p:txBody>
      </p:sp>
      <p:sp>
        <p:nvSpPr>
          <p:cNvPr id="5" name="Espace réservé de la date 4"/>
          <p:cNvSpPr>
            <a:spLocks noGrp="1"/>
          </p:cNvSpPr>
          <p:nvPr>
            <p:ph type="dt" sz="half" idx="10"/>
          </p:nvPr>
        </p:nvSpPr>
        <p:spPr/>
        <p:txBody>
          <a:bodyPr/>
          <a:lstStyle/>
          <a:p>
            <a:r>
              <a:rPr lang="fr-FR" sz="1100" dirty="0" smtClean="0"/>
              <a:t>20 juin 2018</a:t>
            </a:r>
            <a:endParaRPr lang="fr-FR" sz="1100" dirty="0"/>
          </a:p>
        </p:txBody>
      </p:sp>
      <p:sp>
        <p:nvSpPr>
          <p:cNvPr id="8" name="Espace réservé du pied de page 7"/>
          <p:cNvSpPr>
            <a:spLocks noGrp="1"/>
          </p:cNvSpPr>
          <p:nvPr>
            <p:ph type="ftr" sz="quarter" idx="11"/>
          </p:nvPr>
        </p:nvSpPr>
        <p:spPr>
          <a:xfrm>
            <a:off x="899592" y="6390038"/>
            <a:ext cx="6408712" cy="351330"/>
          </a:xfrm>
        </p:spPr>
        <p:txBody>
          <a:bodyPr/>
          <a:lstStyle/>
          <a:p>
            <a:pPr algn="ctr"/>
            <a:r>
              <a:rPr lang="fr-FR" sz="1100" dirty="0" smtClean="0"/>
              <a:t>Troisième journée de recherche ESPE de Bourgogne</a:t>
            </a:r>
            <a:endParaRPr lang="fr-FR" sz="1100" dirty="0"/>
          </a:p>
        </p:txBody>
      </p:sp>
      <p:sp>
        <p:nvSpPr>
          <p:cNvPr id="9" name="Espace réservé du numéro de diapositive 8"/>
          <p:cNvSpPr>
            <a:spLocks noGrp="1"/>
          </p:cNvSpPr>
          <p:nvPr>
            <p:ph type="sldNum" sz="quarter" idx="12"/>
          </p:nvPr>
        </p:nvSpPr>
        <p:spPr/>
        <p:txBody>
          <a:bodyPr/>
          <a:lstStyle/>
          <a:p>
            <a:fld id="{FEA07903-7A1F-436A-B8B9-A0AE47B71695}" type="slidenum">
              <a:rPr lang="fr-FR" smtClean="0"/>
              <a:t>9</a:t>
            </a:fld>
            <a:endParaRPr lang="fr-FR"/>
          </a:p>
        </p:txBody>
      </p:sp>
    </p:spTree>
    <p:extLst>
      <p:ext uri="{BB962C8B-B14F-4D97-AF65-F5344CB8AC3E}">
        <p14:creationId xmlns:p14="http://schemas.microsoft.com/office/powerpoint/2010/main" val="27337011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2281</TotalTime>
  <Words>2356</Words>
  <Application>Microsoft Office PowerPoint</Application>
  <PresentationFormat>Affichage à l'écran (4:3)</PresentationFormat>
  <Paragraphs>346</Paragraphs>
  <Slides>17</Slides>
  <Notes>17</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Capitaux</vt:lpstr>
      <vt:lpstr> Que faire pour éviter le cancer : étude des représentations de la maladie auprès d’un public scolaire </vt:lpstr>
      <vt:lpstr>Introduction</vt:lpstr>
      <vt:lpstr>Présentation PowerPoint</vt:lpstr>
      <vt:lpstr>Présentation PowerPoint</vt:lpstr>
      <vt:lpstr>Objectif de l’étude</vt:lpstr>
      <vt:lpstr>Méthodologie</vt:lpstr>
      <vt:lpstr>RESULTATS</vt:lpstr>
      <vt:lpstr>Analyse des données : premières observations</vt:lpstr>
      <vt:lpstr>Analyse des données : premières observations</vt:lpstr>
      <vt:lpstr>Analyse des données : premières observations</vt:lpstr>
      <vt:lpstr>Présentation PowerPoint</vt:lpstr>
      <vt:lpstr>Présentation PowerPoint</vt:lpstr>
      <vt:lpstr>Présentation PowerPoint</vt:lpstr>
      <vt:lpstr>Présentation PowerPoint</vt:lpstr>
      <vt:lpstr>Comparaison des niveaux</vt:lpstr>
      <vt:lpstr>Conclusion</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AZAZ</dc:creator>
  <cp:lastModifiedBy>AZAZ</cp:lastModifiedBy>
  <cp:revision>179</cp:revision>
  <dcterms:created xsi:type="dcterms:W3CDTF">2018-05-25T09:03:08Z</dcterms:created>
  <dcterms:modified xsi:type="dcterms:W3CDTF">2018-06-19T18:24:22Z</dcterms:modified>
</cp:coreProperties>
</file>