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charts/chart14.xml" ContentType="application/vnd.openxmlformats-officedocument.drawingml.chart+xml"/>
  <Override PartName="/ppt/theme/themeOverride5.xml" ContentType="application/vnd.openxmlformats-officedocument.themeOverride+xml"/>
  <Override PartName="/ppt/charts/chart15.xml" ContentType="application/vnd.openxmlformats-officedocument.drawingml.chart+xml"/>
  <Override PartName="/ppt/theme/themeOverride6.xml" ContentType="application/vnd.openxmlformats-officedocument.themeOverride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theme/themeOverride7.xml" ContentType="application/vnd.openxmlformats-officedocument.themeOverride+xml"/>
  <Override PartName="/ppt/charts/chart17.xml" ContentType="application/vnd.openxmlformats-officedocument.drawingml.chart+xml"/>
  <Override PartName="/ppt/theme/themeOverride8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08" r:id="rId1"/>
    <p:sldMasterId id="2147484620" r:id="rId2"/>
    <p:sldMasterId id="2147484848" r:id="rId3"/>
  </p:sldMasterIdLst>
  <p:notesMasterIdLst>
    <p:notesMasterId r:id="rId27"/>
  </p:notesMasterIdLst>
  <p:handoutMasterIdLst>
    <p:handoutMasterId r:id="rId28"/>
  </p:handoutMasterIdLst>
  <p:sldIdLst>
    <p:sldId id="323" r:id="rId4"/>
    <p:sldId id="257" r:id="rId5"/>
    <p:sldId id="258" r:id="rId6"/>
    <p:sldId id="313" r:id="rId7"/>
    <p:sldId id="265" r:id="rId8"/>
    <p:sldId id="348" r:id="rId9"/>
    <p:sldId id="259" r:id="rId10"/>
    <p:sldId id="261" r:id="rId11"/>
    <p:sldId id="350" r:id="rId12"/>
    <p:sldId id="325" r:id="rId13"/>
    <p:sldId id="299" r:id="rId14"/>
    <p:sldId id="335" r:id="rId15"/>
    <p:sldId id="324" r:id="rId16"/>
    <p:sldId id="351" r:id="rId17"/>
    <p:sldId id="292" r:id="rId18"/>
    <p:sldId id="352" r:id="rId19"/>
    <p:sldId id="305" r:id="rId20"/>
    <p:sldId id="353" r:id="rId21"/>
    <p:sldId id="334" r:id="rId22"/>
    <p:sldId id="354" r:id="rId23"/>
    <p:sldId id="340" r:id="rId24"/>
    <p:sldId id="346" r:id="rId25"/>
    <p:sldId id="355" r:id="rId26"/>
  </p:sldIdLst>
  <p:sldSz cx="9144000" cy="6858000" type="screen4x3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25628" autoAdjust="0"/>
  </p:normalViewPr>
  <p:slideViewPr>
    <p:cSldViewPr>
      <p:cViewPr varScale="1">
        <p:scale>
          <a:sx n="22" d="100"/>
          <a:sy n="22" d="100"/>
        </p:scale>
        <p:origin x="1877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9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96" d="100"/>
        <a:sy n="96" d="100"/>
      </p:scale>
      <p:origin x="0" y="4074"/>
    </p:cViewPr>
  </p:sorterViewPr>
  <p:notesViewPr>
    <p:cSldViewPr>
      <p:cViewPr>
        <p:scale>
          <a:sx n="80" d="100"/>
          <a:sy n="80" d="100"/>
        </p:scale>
        <p:origin x="-2310" y="1602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These%20Doctorat\RESULTATS%20XFEUILLAGE%202013\Classeur%20graphique%20nasa%20tlx%20souri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These%20Doctorat\RESULTATS%20XFEUILLAGE%202013\Classeur%20graphiques%20tablette%20temp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These%20Doctorat\RESULTATS%20XFEUILLAGE%202013\Classeur%20graphiques%20tablettes%20pages%20consult&#233;es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These%20Doctorat\RESULTATS%20XFEUILLAGE%202013\Classeur%20graphique%20nasa%20tlx%20sour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These%20Doctorat\RESULTATS%20XFEUILLAGE%202013\Classeur%20graphique%20tablette%20consign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hese%20Doctorat\RESULTATS%20XFEUILLAGE%202013\Classeur%20graphique%20nasa%20tlx%20souri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hamed\Desktop\ESSAY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29052327519167"/>
          <c:y val="0.15683903166001081"/>
          <c:w val="0.49032977817279561"/>
          <c:h val="0.69088025854536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modalité!$A$2</c:f>
              <c:strCache>
                <c:ptCount val="1"/>
                <c:pt idx="0">
                  <c:v>Normale</c:v>
                </c:pt>
              </c:strCache>
            </c:strRef>
          </c:tx>
          <c:invertIfNegative val="0"/>
          <c:cat>
            <c:strRef>
              <c:f>modalité!$B$1:$C$1</c:f>
              <c:strCache>
                <c:ptCount val="2"/>
                <c:pt idx="0">
                  <c:v>Etudiants</c:v>
                </c:pt>
                <c:pt idx="1">
                  <c:v>Séniors</c:v>
                </c:pt>
              </c:strCache>
            </c:strRef>
          </c:cat>
          <c:val>
            <c:numRef>
              <c:f>modalité!$B$2:$C$2</c:f>
              <c:numCache>
                <c:formatCode>General</c:formatCode>
                <c:ptCount val="2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8E-440E-BD69-97E5DE879DB3}"/>
            </c:ext>
          </c:extLst>
        </c:ser>
        <c:ser>
          <c:idx val="1"/>
          <c:order val="1"/>
          <c:tx>
            <c:strRef>
              <c:f>modalité!$A$3</c:f>
              <c:strCache>
                <c:ptCount val="1"/>
                <c:pt idx="0">
                  <c:v>Plan</c:v>
                </c:pt>
              </c:strCache>
            </c:strRef>
          </c:tx>
          <c:invertIfNegative val="0"/>
          <c:cat>
            <c:strRef>
              <c:f>modalité!$B$1:$C$1</c:f>
              <c:strCache>
                <c:ptCount val="2"/>
                <c:pt idx="0">
                  <c:v>Etudiants</c:v>
                </c:pt>
                <c:pt idx="1">
                  <c:v>Séniors</c:v>
                </c:pt>
              </c:strCache>
            </c:strRef>
          </c:cat>
          <c:val>
            <c:numRef>
              <c:f>modalité!$B$3:$C$3</c:f>
              <c:numCache>
                <c:formatCode>General</c:formatCode>
                <c:ptCount val="2"/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8E-440E-BD69-97E5DE879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148544"/>
        <c:axId val="79150464"/>
      </c:barChart>
      <c:catAx>
        <c:axId val="79148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Modalité</a:t>
                </a:r>
              </a:p>
            </c:rich>
          </c:tx>
          <c:layout>
            <c:manualLayout>
              <c:xMode val="edge"/>
              <c:yMode val="edge"/>
              <c:x val="0.46808934809712499"/>
              <c:y val="0.93427860588847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79150464"/>
        <c:crosses val="autoZero"/>
        <c:auto val="1"/>
        <c:lblAlgn val="ctr"/>
        <c:lblOffset val="100"/>
        <c:noMultiLvlLbl val="0"/>
      </c:catAx>
      <c:valAx>
        <c:axId val="7915046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 dirty="0"/>
                  <a:t>Nombre pages consultées</a:t>
                </a:r>
              </a:p>
            </c:rich>
          </c:tx>
          <c:layout>
            <c:manualLayout>
              <c:xMode val="edge"/>
              <c:yMode val="edge"/>
              <c:x val="3.1009985459491071E-2"/>
              <c:y val="6.946828961783096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91485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800" baseline="0">
          <a:latin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temps!$A$2</c:f>
              <c:strCache>
                <c:ptCount val="1"/>
                <c:pt idx="0">
                  <c:v>Etudiants</c:v>
                </c:pt>
              </c:strCache>
            </c:strRef>
          </c:tx>
          <c:invertIfNegative val="0"/>
          <c:cat>
            <c:strRef>
              <c:f>temps!$B$1:$C$1</c:f>
              <c:strCache>
                <c:ptCount val="2"/>
                <c:pt idx="0">
                  <c:v>Etudiants</c:v>
                </c:pt>
                <c:pt idx="1">
                  <c:v>Séniors</c:v>
                </c:pt>
              </c:strCache>
            </c:strRef>
          </c:cat>
          <c:val>
            <c:numRef>
              <c:f>temps!$B$2:$C$2</c:f>
              <c:numCache>
                <c:formatCode>General</c:formatCode>
                <c:ptCount val="2"/>
                <c:pt idx="0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A8-4C38-8450-7DB92B93E8A7}"/>
            </c:ext>
          </c:extLst>
        </c:ser>
        <c:ser>
          <c:idx val="1"/>
          <c:order val="1"/>
          <c:tx>
            <c:strRef>
              <c:f>temps!$A$3</c:f>
              <c:strCache>
                <c:ptCount val="1"/>
                <c:pt idx="0">
                  <c:v>Séniors</c:v>
                </c:pt>
              </c:strCache>
            </c:strRef>
          </c:tx>
          <c:invertIfNegative val="0"/>
          <c:cat>
            <c:strRef>
              <c:f>temps!$B$1:$C$1</c:f>
              <c:strCache>
                <c:ptCount val="2"/>
                <c:pt idx="0">
                  <c:v>Etudiants</c:v>
                </c:pt>
                <c:pt idx="1">
                  <c:v>Séniors</c:v>
                </c:pt>
              </c:strCache>
            </c:strRef>
          </c:cat>
          <c:val>
            <c:numRef>
              <c:f>temps!$B$3:$C$3</c:f>
              <c:numCache>
                <c:formatCode>General</c:formatCode>
                <c:ptCount val="2"/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A8-4C38-8450-7DB92B93E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289984"/>
        <c:axId val="87949312"/>
      </c:barChart>
      <c:catAx>
        <c:axId val="83289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Groupe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87949312"/>
        <c:crosses val="autoZero"/>
        <c:auto val="1"/>
        <c:lblAlgn val="ctr"/>
        <c:lblOffset val="100"/>
        <c:noMultiLvlLbl val="0"/>
      </c:catAx>
      <c:valAx>
        <c:axId val="8794931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 dirty="0"/>
                  <a:t>Temps (sec)</a:t>
                </a:r>
              </a:p>
            </c:rich>
          </c:tx>
          <c:layout>
            <c:manualLayout>
              <c:xMode val="edge"/>
              <c:yMode val="edge"/>
              <c:x val="2.2046161537606933E-2"/>
              <c:y val="7.484405024956074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32899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800" baseline="0">
          <a:latin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'Age modalite'!$A$2</c:f>
              <c:strCache>
                <c:ptCount val="1"/>
                <c:pt idx="0">
                  <c:v>Normale</c:v>
                </c:pt>
              </c:strCache>
            </c:strRef>
          </c:tx>
          <c:invertIfNegative val="0"/>
          <c:cat>
            <c:strRef>
              <c:f>'Age modalite'!$B$1:$C$1</c:f>
              <c:strCache>
                <c:ptCount val="2"/>
                <c:pt idx="0">
                  <c:v>Etudiant</c:v>
                </c:pt>
                <c:pt idx="1">
                  <c:v>Séniors</c:v>
                </c:pt>
              </c:strCache>
            </c:strRef>
          </c:cat>
          <c:val>
            <c:numRef>
              <c:f>'Age modalite'!$B$2:$C$2</c:f>
              <c:numCache>
                <c:formatCode>General</c:formatCode>
                <c:ptCount val="2"/>
                <c:pt idx="0">
                  <c:v>16.2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3-48CE-A77A-A48940A9DD5C}"/>
            </c:ext>
          </c:extLst>
        </c:ser>
        <c:ser>
          <c:idx val="1"/>
          <c:order val="1"/>
          <c:tx>
            <c:strRef>
              <c:f>'Age modalite'!$A$3</c:f>
              <c:strCache>
                <c:ptCount val="1"/>
                <c:pt idx="0">
                  <c:v>Plan</c:v>
                </c:pt>
              </c:strCache>
            </c:strRef>
          </c:tx>
          <c:invertIfNegative val="0"/>
          <c:cat>
            <c:strRef>
              <c:f>'Age modalite'!$B$1:$C$1</c:f>
              <c:strCache>
                <c:ptCount val="2"/>
                <c:pt idx="0">
                  <c:v>Etudiant</c:v>
                </c:pt>
                <c:pt idx="1">
                  <c:v>Séniors</c:v>
                </c:pt>
              </c:strCache>
            </c:strRef>
          </c:cat>
          <c:val>
            <c:numRef>
              <c:f>'Age modalite'!$B$3:$C$3</c:f>
              <c:numCache>
                <c:formatCode>General</c:formatCode>
                <c:ptCount val="2"/>
                <c:pt idx="0">
                  <c:v>13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43-48CE-A77A-A48940A9D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962368"/>
        <c:axId val="87964288"/>
      </c:barChart>
      <c:catAx>
        <c:axId val="87962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Modalité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87964288"/>
        <c:crosses val="autoZero"/>
        <c:auto val="1"/>
        <c:lblAlgn val="ctr"/>
        <c:lblOffset val="100"/>
        <c:noMultiLvlLbl val="0"/>
      </c:catAx>
      <c:valAx>
        <c:axId val="8796428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 dirty="0"/>
                  <a:t>Nombre de Pages consultées</a:t>
                </a:r>
              </a:p>
            </c:rich>
          </c:tx>
          <c:layout>
            <c:manualLayout>
              <c:xMode val="edge"/>
              <c:yMode val="edge"/>
              <c:x val="1.0890456615931562E-2"/>
              <c:y val="8.085631046516990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79623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800" baseline="0">
          <a:latin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modalité!$A$2</c:f>
              <c:strCache>
                <c:ptCount val="1"/>
                <c:pt idx="0">
                  <c:v>Normale</c:v>
                </c:pt>
              </c:strCache>
            </c:strRef>
          </c:tx>
          <c:invertIfNegative val="0"/>
          <c:cat>
            <c:strRef>
              <c:f>modalité!$B$1:$C$1</c:f>
              <c:strCache>
                <c:ptCount val="2"/>
                <c:pt idx="0">
                  <c:v>Normale</c:v>
                </c:pt>
                <c:pt idx="1">
                  <c:v>Plan</c:v>
                </c:pt>
              </c:strCache>
            </c:strRef>
          </c:cat>
          <c:val>
            <c:numRef>
              <c:f>modalité!$B$2:$C$2</c:f>
              <c:numCache>
                <c:formatCode>General</c:formatCode>
                <c:ptCount val="2"/>
                <c:pt idx="0">
                  <c:v>36.200000000000003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E6-4740-9E49-C05694320ACD}"/>
            </c:ext>
          </c:extLst>
        </c:ser>
        <c:ser>
          <c:idx val="1"/>
          <c:order val="1"/>
          <c:tx>
            <c:strRef>
              <c:f>modalité!$A$3</c:f>
              <c:strCache>
                <c:ptCount val="1"/>
                <c:pt idx="0">
                  <c:v>Plan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modalité!$B$1:$C$1</c:f>
              <c:strCache>
                <c:ptCount val="2"/>
                <c:pt idx="0">
                  <c:v>Normale</c:v>
                </c:pt>
                <c:pt idx="1">
                  <c:v>Plan</c:v>
                </c:pt>
              </c:strCache>
            </c:strRef>
          </c:cat>
          <c:val>
            <c:numRef>
              <c:f>modalité!$B$3:$C$3</c:f>
              <c:numCache>
                <c:formatCode>General</c:formatCode>
                <c:ptCount val="2"/>
                <c:pt idx="1">
                  <c:v>29.5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E6-4740-9E49-C05694320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045376"/>
        <c:axId val="125883904"/>
      </c:barChart>
      <c:catAx>
        <c:axId val="105045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Modalité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25883904"/>
        <c:crosses val="autoZero"/>
        <c:auto val="1"/>
        <c:lblAlgn val="ctr"/>
        <c:lblOffset val="100"/>
        <c:noMultiLvlLbl val="0"/>
      </c:catAx>
      <c:valAx>
        <c:axId val="12588390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Coefficient de la charge mentale</a:t>
                </a:r>
              </a:p>
            </c:rich>
          </c:tx>
          <c:layout>
            <c:manualLayout>
              <c:xMode val="edge"/>
              <c:yMode val="edge"/>
              <c:x val="8.3333333333333332E-3"/>
              <c:y val="8.056182724737535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50453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ysClr val="windowText" lastClr="000000"/>
      </a:solidFill>
    </a:ln>
  </c:spPr>
  <c:txPr>
    <a:bodyPr/>
    <a:lstStyle/>
    <a:p>
      <a:pPr>
        <a:defRPr sz="800" cap="none" baseline="0">
          <a:latin typeface="Arial" panose="020B0604020202020204" pitchFamily="34" charset="0"/>
        </a:defRPr>
      </a:pPr>
      <a:endParaRPr lang="fr-F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'age modalité'!$A$2</c:f>
              <c:strCache>
                <c:ptCount val="1"/>
                <c:pt idx="0">
                  <c:v>Normale</c:v>
                </c:pt>
              </c:strCache>
            </c:strRef>
          </c:tx>
          <c:invertIfNegative val="0"/>
          <c:cat>
            <c:strRef>
              <c:f>'age modalité'!$B$1:$C$1</c:f>
              <c:strCache>
                <c:ptCount val="2"/>
                <c:pt idx="0">
                  <c:v>Etudiant</c:v>
                </c:pt>
                <c:pt idx="1">
                  <c:v>Séniors</c:v>
                </c:pt>
              </c:strCache>
            </c:strRef>
          </c:cat>
          <c:val>
            <c:numRef>
              <c:f>'age modalité'!$B$2:$C$2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01-48BA-A83B-34B3D84E88F4}"/>
            </c:ext>
          </c:extLst>
        </c:ser>
        <c:ser>
          <c:idx val="1"/>
          <c:order val="1"/>
          <c:tx>
            <c:strRef>
              <c:f>'age modalité'!$A$3</c:f>
              <c:strCache>
                <c:ptCount val="1"/>
                <c:pt idx="0">
                  <c:v>Plan</c:v>
                </c:pt>
              </c:strCache>
            </c:strRef>
          </c:tx>
          <c:invertIfNegative val="0"/>
          <c:cat>
            <c:strRef>
              <c:f>'age modalité'!$B$1:$C$1</c:f>
              <c:strCache>
                <c:ptCount val="2"/>
                <c:pt idx="0">
                  <c:v>Etudiant</c:v>
                </c:pt>
                <c:pt idx="1">
                  <c:v>Séniors</c:v>
                </c:pt>
              </c:strCache>
            </c:strRef>
          </c:cat>
          <c:val>
            <c:numRef>
              <c:f>'age modalité'!$B$3:$C$3</c:f>
              <c:numCache>
                <c:formatCode>General</c:formatCode>
                <c:ptCount val="2"/>
                <c:pt idx="0">
                  <c:v>29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01-48BA-A83B-34B3D84E8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163584"/>
        <c:axId val="104190336"/>
      </c:barChart>
      <c:catAx>
        <c:axId val="104163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Groupe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04190336"/>
        <c:crosses val="autoZero"/>
        <c:auto val="1"/>
        <c:lblAlgn val="ctr"/>
        <c:lblOffset val="100"/>
        <c:noMultiLvlLbl val="0"/>
      </c:catAx>
      <c:valAx>
        <c:axId val="10419033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 dirty="0"/>
                  <a:t>Consigne</a:t>
                </a:r>
              </a:p>
            </c:rich>
          </c:tx>
          <c:layout>
            <c:manualLayout>
              <c:xMode val="edge"/>
              <c:yMode val="edge"/>
              <c:x val="2.0341036986228585E-2"/>
              <c:y val="7.180817535731731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41635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ysClr val="windowText" lastClr="000000"/>
      </a:solidFill>
    </a:ln>
  </c:spPr>
  <c:txPr>
    <a:bodyPr/>
    <a:lstStyle/>
    <a:p>
      <a:pPr>
        <a:defRPr sz="800" cap="none" baseline="0">
          <a:latin typeface="Arial" panose="020B0604020202020204" pitchFamily="34" charset="0"/>
        </a:defRPr>
      </a:pPr>
      <a:endParaRPr lang="fr-FR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'age modalité'!$A$2</c:f>
              <c:strCache>
                <c:ptCount val="1"/>
                <c:pt idx="0">
                  <c:v>Normale</c:v>
                </c:pt>
              </c:strCache>
            </c:strRef>
          </c:tx>
          <c:invertIfNegative val="0"/>
          <c:cat>
            <c:strRef>
              <c:f>'age modalité'!$B$1:$C$1</c:f>
              <c:strCache>
                <c:ptCount val="2"/>
                <c:pt idx="0">
                  <c:v>Etudiant</c:v>
                </c:pt>
                <c:pt idx="1">
                  <c:v>Séniors</c:v>
                </c:pt>
              </c:strCache>
            </c:strRef>
          </c:cat>
          <c:val>
            <c:numRef>
              <c:f>'age modalité'!$B$2:$C$2</c:f>
              <c:numCache>
                <c:formatCode>General</c:formatCode>
                <c:ptCount val="2"/>
                <c:pt idx="0">
                  <c:v>11.8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B-4AD1-AF33-7C58015A8FF7}"/>
            </c:ext>
          </c:extLst>
        </c:ser>
        <c:ser>
          <c:idx val="1"/>
          <c:order val="1"/>
          <c:tx>
            <c:strRef>
              <c:f>'age modalité'!$A$3</c:f>
              <c:strCache>
                <c:ptCount val="1"/>
                <c:pt idx="0">
                  <c:v>Plan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'age modalité'!$B$1:$C$1</c:f>
              <c:strCache>
                <c:ptCount val="2"/>
                <c:pt idx="0">
                  <c:v>Etudiant</c:v>
                </c:pt>
                <c:pt idx="1">
                  <c:v>Séniors</c:v>
                </c:pt>
              </c:strCache>
            </c:strRef>
          </c:cat>
          <c:val>
            <c:numRef>
              <c:f>'age modalité'!$B$3:$C$3</c:f>
              <c:numCache>
                <c:formatCode>General</c:formatCode>
                <c:ptCount val="2"/>
                <c:pt idx="0">
                  <c:v>16</c:v>
                </c:pt>
                <c:pt idx="1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FB-4AD1-AF33-7C58015A8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803712"/>
        <c:axId val="36805632"/>
      </c:barChart>
      <c:catAx>
        <c:axId val="36803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Groupe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36805632"/>
        <c:crosses val="autoZero"/>
        <c:auto val="1"/>
        <c:lblAlgn val="ctr"/>
        <c:lblOffset val="100"/>
        <c:noMultiLvlLbl val="0"/>
      </c:catAx>
      <c:valAx>
        <c:axId val="3680563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 dirty="0"/>
                  <a:t>Pages consultées</a:t>
                </a:r>
              </a:p>
            </c:rich>
          </c:tx>
          <c:layout>
            <c:manualLayout>
              <c:xMode val="edge"/>
              <c:yMode val="edge"/>
              <c:x val="3.4247457353223376E-2"/>
              <c:y val="8.548011695939655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68037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ysClr val="windowText" lastClr="000000"/>
      </a:solidFill>
    </a:ln>
  </c:spPr>
  <c:txPr>
    <a:bodyPr/>
    <a:lstStyle/>
    <a:p>
      <a:pPr>
        <a:defRPr sz="800" cap="none" baseline="0">
          <a:latin typeface="Arial" panose="020B0604020202020204" pitchFamily="34" charset="0"/>
        </a:defRPr>
      </a:pPr>
      <a:endParaRPr lang="fr-FR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'age modalité'!$A$2</c:f>
              <c:strCache>
                <c:ptCount val="1"/>
                <c:pt idx="0">
                  <c:v>Normale</c:v>
                </c:pt>
              </c:strCache>
            </c:strRef>
          </c:tx>
          <c:invertIfNegative val="0"/>
          <c:cat>
            <c:strRef>
              <c:f>'age modalité'!$B$1:$C$1</c:f>
              <c:strCache>
                <c:ptCount val="2"/>
                <c:pt idx="0">
                  <c:v>Etudiant</c:v>
                </c:pt>
                <c:pt idx="1">
                  <c:v>Séniors</c:v>
                </c:pt>
              </c:strCache>
            </c:strRef>
          </c:cat>
          <c:val>
            <c:numRef>
              <c:f>'age modalité'!$B$2:$C$2</c:f>
              <c:numCache>
                <c:formatCode>General</c:formatCode>
                <c:ptCount val="2"/>
                <c:pt idx="0">
                  <c:v>38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00-4A87-AF5D-FCFBA4B2F7A5}"/>
            </c:ext>
          </c:extLst>
        </c:ser>
        <c:ser>
          <c:idx val="1"/>
          <c:order val="1"/>
          <c:tx>
            <c:strRef>
              <c:f>'age modalité'!$A$3</c:f>
              <c:strCache>
                <c:ptCount val="1"/>
                <c:pt idx="0">
                  <c:v>Plan</c:v>
                </c:pt>
              </c:strCache>
            </c:strRef>
          </c:tx>
          <c:invertIfNegative val="0"/>
          <c:cat>
            <c:strRef>
              <c:f>'age modalité'!$B$1:$C$1</c:f>
              <c:strCache>
                <c:ptCount val="2"/>
                <c:pt idx="0">
                  <c:v>Etudiant</c:v>
                </c:pt>
                <c:pt idx="1">
                  <c:v>Séniors</c:v>
                </c:pt>
              </c:strCache>
            </c:strRef>
          </c:cat>
          <c:val>
            <c:numRef>
              <c:f>'age modalité'!$B$3:$C$3</c:f>
              <c:numCache>
                <c:formatCode>General</c:formatCode>
                <c:ptCount val="2"/>
                <c:pt idx="0">
                  <c:v>49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00-4A87-AF5D-FCFBA4B2F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016768"/>
        <c:axId val="106018688"/>
      </c:barChart>
      <c:catAx>
        <c:axId val="106016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Groupe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06018688"/>
        <c:crosses val="autoZero"/>
        <c:auto val="1"/>
        <c:lblAlgn val="ctr"/>
        <c:lblOffset val="100"/>
        <c:noMultiLvlLbl val="0"/>
      </c:catAx>
      <c:valAx>
        <c:axId val="10601868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Temps</a:t>
                </a:r>
              </a:p>
            </c:rich>
          </c:tx>
          <c:layout>
            <c:manualLayout>
              <c:xMode val="edge"/>
              <c:yMode val="edge"/>
              <c:x val="1.94446479941945E-2"/>
              <c:y val="7.406983515241599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60167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ysClr val="windowText" lastClr="000000"/>
      </a:solidFill>
    </a:ln>
  </c:spPr>
  <c:txPr>
    <a:bodyPr/>
    <a:lstStyle/>
    <a:p>
      <a:pPr>
        <a:defRPr sz="800" cap="none" baseline="0">
          <a:latin typeface="Arial" panose="020B0604020202020204" pitchFamily="34" charset="0"/>
        </a:defRPr>
      </a:pPr>
      <a:endParaRPr lang="fr-FR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age!$A$2</c:f>
              <c:strCache>
                <c:ptCount val="1"/>
                <c:pt idx="0">
                  <c:v>Etudiants</c:v>
                </c:pt>
              </c:strCache>
            </c:strRef>
          </c:tx>
          <c:invertIfNegative val="0"/>
          <c:cat>
            <c:strRef>
              <c:f>age!$B$1:$C$1</c:f>
              <c:strCache>
                <c:ptCount val="2"/>
                <c:pt idx="0">
                  <c:v>Etudiant</c:v>
                </c:pt>
                <c:pt idx="1">
                  <c:v>Séniors</c:v>
                </c:pt>
              </c:strCache>
            </c:strRef>
          </c:cat>
          <c:val>
            <c:numRef>
              <c:f>age!$B$2:$C$2</c:f>
              <c:numCache>
                <c:formatCode>General</c:formatCode>
                <c:ptCount val="2"/>
                <c:pt idx="0">
                  <c:v>45.8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31-459B-8E68-1EE847D4A38E}"/>
            </c:ext>
          </c:extLst>
        </c:ser>
        <c:ser>
          <c:idx val="1"/>
          <c:order val="1"/>
          <c:tx>
            <c:strRef>
              <c:f>age!$A$3</c:f>
              <c:strCache>
                <c:ptCount val="1"/>
                <c:pt idx="0">
                  <c:v>Séniors</c:v>
                </c:pt>
              </c:strCache>
            </c:strRef>
          </c:tx>
          <c:invertIfNegative val="0"/>
          <c:cat>
            <c:strRef>
              <c:f>age!$B$1:$C$1</c:f>
              <c:strCache>
                <c:ptCount val="2"/>
                <c:pt idx="0">
                  <c:v>Etudiant</c:v>
                </c:pt>
                <c:pt idx="1">
                  <c:v>Séniors</c:v>
                </c:pt>
              </c:strCache>
            </c:strRef>
          </c:cat>
          <c:val>
            <c:numRef>
              <c:f>age!$B$3:$C$3</c:f>
              <c:numCache>
                <c:formatCode>General</c:formatCode>
                <c:ptCount val="2"/>
                <c:pt idx="1">
                  <c:v>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31-459B-8E68-1EE847D4A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089472"/>
        <c:axId val="106091648"/>
      </c:barChart>
      <c:catAx>
        <c:axId val="106089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Groupe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06091648"/>
        <c:crosses val="autoZero"/>
        <c:auto val="1"/>
        <c:lblAlgn val="ctr"/>
        <c:lblOffset val="100"/>
        <c:noMultiLvlLbl val="0"/>
      </c:catAx>
      <c:valAx>
        <c:axId val="10609164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Coefficient de la charge mentale</a:t>
                </a:r>
              </a:p>
            </c:rich>
          </c:tx>
          <c:layout>
            <c:manualLayout>
              <c:xMode val="edge"/>
              <c:yMode val="edge"/>
              <c:x val="3.0250610231005687E-2"/>
              <c:y val="6.525072435723329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6089472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overlay val="0"/>
    </c:legend>
    <c:plotVisOnly val="1"/>
    <c:dispBlanksAs val="gap"/>
    <c:showDLblsOverMax val="0"/>
  </c:chart>
  <c:spPr>
    <a:ln>
      <a:solidFill>
        <a:sysClr val="windowText" lastClr="000000"/>
      </a:solidFill>
    </a:ln>
  </c:spPr>
  <c:txPr>
    <a:bodyPr/>
    <a:lstStyle/>
    <a:p>
      <a:pPr>
        <a:defRPr sz="800" cap="none" baseline="0">
          <a:latin typeface="Arial" panose="020B0604020202020204" pitchFamily="34" charset="0"/>
        </a:defRPr>
      </a:pPr>
      <a:endParaRPr lang="fr-FR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173912017515243"/>
          <c:y val="0.12721174255492079"/>
          <c:w val="0.47385820575483178"/>
          <c:h val="0.70245871373768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modalité!$A$2</c:f>
              <c:strCache>
                <c:ptCount val="1"/>
                <c:pt idx="0">
                  <c:v>Normale</c:v>
                </c:pt>
              </c:strCache>
            </c:strRef>
          </c:tx>
          <c:invertIfNegative val="0"/>
          <c:cat>
            <c:strRef>
              <c:f>modalité!$B$1:$C$1</c:f>
              <c:strCache>
                <c:ptCount val="2"/>
                <c:pt idx="0">
                  <c:v>Normale </c:v>
                </c:pt>
                <c:pt idx="1">
                  <c:v>Plan</c:v>
                </c:pt>
              </c:strCache>
            </c:strRef>
          </c:cat>
          <c:val>
            <c:numRef>
              <c:f>modalité!$B$2:$C$2</c:f>
              <c:numCache>
                <c:formatCode>General</c:formatCode>
                <c:ptCount val="2"/>
                <c:pt idx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03-4EA1-A739-1E3429D6B577}"/>
            </c:ext>
          </c:extLst>
        </c:ser>
        <c:ser>
          <c:idx val="1"/>
          <c:order val="1"/>
          <c:tx>
            <c:strRef>
              <c:f>modalité!$A$3</c:f>
              <c:strCache>
                <c:ptCount val="1"/>
                <c:pt idx="0">
                  <c:v>Plan</c:v>
                </c:pt>
              </c:strCache>
            </c:strRef>
          </c:tx>
          <c:invertIfNegative val="0"/>
          <c:cat>
            <c:strRef>
              <c:f>modalité!$B$1:$C$1</c:f>
              <c:strCache>
                <c:ptCount val="2"/>
                <c:pt idx="0">
                  <c:v>Normale </c:v>
                </c:pt>
                <c:pt idx="1">
                  <c:v>Plan</c:v>
                </c:pt>
              </c:strCache>
            </c:strRef>
          </c:cat>
          <c:val>
            <c:numRef>
              <c:f>modalité!$B$3:$C$3</c:f>
              <c:numCache>
                <c:formatCode>General</c:formatCode>
                <c:ptCount val="2"/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03-4EA1-A739-1E3429D6B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293120"/>
        <c:axId val="118497280"/>
      </c:barChart>
      <c:catAx>
        <c:axId val="106293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Modalité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18497280"/>
        <c:crosses val="autoZero"/>
        <c:auto val="1"/>
        <c:lblAlgn val="ctr"/>
        <c:lblOffset val="100"/>
        <c:noMultiLvlLbl val="0"/>
      </c:catAx>
      <c:valAx>
        <c:axId val="11849728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Coefficient de la la charge mentale</a:t>
                </a:r>
              </a:p>
            </c:rich>
          </c:tx>
          <c:layout>
            <c:manualLayout>
              <c:xMode val="edge"/>
              <c:yMode val="edge"/>
              <c:x val="2.9366181535384957E-2"/>
              <c:y val="9.320260711772766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62931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ysClr val="windowText" lastClr="000000"/>
      </a:solidFill>
    </a:ln>
  </c:spPr>
  <c:txPr>
    <a:bodyPr/>
    <a:lstStyle/>
    <a:p>
      <a:pPr>
        <a:defRPr sz="800" cap="none" baseline="0">
          <a:latin typeface="Arial" panose="020B0604020202020204" pitchFamily="34" charset="0"/>
        </a:defRPr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'age modalité'!$A$2</c:f>
              <c:strCache>
                <c:ptCount val="1"/>
                <c:pt idx="0">
                  <c:v>Normale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'age modalité'!$B$1:$C$1</c:f>
              <c:strCache>
                <c:ptCount val="2"/>
                <c:pt idx="0">
                  <c:v>Etudiants</c:v>
                </c:pt>
                <c:pt idx="1">
                  <c:v>Séniors</c:v>
                </c:pt>
              </c:strCache>
            </c:strRef>
          </c:cat>
          <c:val>
            <c:numRef>
              <c:f>'age modalité'!$B$2:$C$2</c:f>
              <c:numCache>
                <c:formatCode>General</c:formatCode>
                <c:ptCount val="2"/>
                <c:pt idx="0">
                  <c:v>60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E4-4718-B585-8095D5BAE273}"/>
            </c:ext>
          </c:extLst>
        </c:ser>
        <c:ser>
          <c:idx val="1"/>
          <c:order val="1"/>
          <c:tx>
            <c:strRef>
              <c:f>'age modalité'!$A$3</c:f>
              <c:strCache>
                <c:ptCount val="1"/>
                <c:pt idx="0">
                  <c:v>Plan</c:v>
                </c:pt>
              </c:strCache>
            </c:strRef>
          </c:tx>
          <c:invertIfNegative val="0"/>
          <c:cat>
            <c:strRef>
              <c:f>'age modalité'!$B$1:$C$1</c:f>
              <c:strCache>
                <c:ptCount val="2"/>
                <c:pt idx="0">
                  <c:v>Etudiants</c:v>
                </c:pt>
                <c:pt idx="1">
                  <c:v>Séniors</c:v>
                </c:pt>
              </c:strCache>
            </c:strRef>
          </c:cat>
          <c:val>
            <c:numRef>
              <c:f>'age modalité'!$B$3:$C$3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E4-4718-B585-8095D5BAE2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200704"/>
        <c:axId val="86202624"/>
      </c:barChart>
      <c:catAx>
        <c:axId val="86200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Groupe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86202624"/>
        <c:crosses val="autoZero"/>
        <c:auto val="1"/>
        <c:lblAlgn val="ctr"/>
        <c:lblOffset val="100"/>
        <c:noMultiLvlLbl val="0"/>
      </c:catAx>
      <c:valAx>
        <c:axId val="8620262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 dirty="0"/>
                  <a:t>Temps (sec)</a:t>
                </a:r>
              </a:p>
            </c:rich>
          </c:tx>
          <c:layout>
            <c:manualLayout>
              <c:xMode val="edge"/>
              <c:yMode val="edge"/>
              <c:x val="2.4338962337518054E-2"/>
              <c:y val="4.141823747978619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62007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800" baseline="0">
          <a:latin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'age moda'!$A$2</c:f>
              <c:strCache>
                <c:ptCount val="1"/>
                <c:pt idx="0">
                  <c:v>Normale</c:v>
                </c:pt>
              </c:strCache>
            </c:strRef>
          </c:tx>
          <c:invertIfNegative val="0"/>
          <c:cat>
            <c:strRef>
              <c:f>'age moda'!$B$1:$C$1</c:f>
              <c:strCache>
                <c:ptCount val="2"/>
                <c:pt idx="0">
                  <c:v>Etudiants</c:v>
                </c:pt>
                <c:pt idx="1">
                  <c:v>Séniors</c:v>
                </c:pt>
              </c:strCache>
            </c:strRef>
          </c:cat>
          <c:val>
            <c:numRef>
              <c:f>'age moda'!$B$2:$C$2</c:f>
              <c:numCache>
                <c:formatCode>General</c:formatCode>
                <c:ptCount val="2"/>
                <c:pt idx="0">
                  <c:v>6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1-4B72-92BF-F1EABF750424}"/>
            </c:ext>
          </c:extLst>
        </c:ser>
        <c:ser>
          <c:idx val="1"/>
          <c:order val="1"/>
          <c:tx>
            <c:strRef>
              <c:f>'age moda'!$A$3</c:f>
              <c:strCache>
                <c:ptCount val="1"/>
                <c:pt idx="0">
                  <c:v>Plan</c:v>
                </c:pt>
              </c:strCache>
            </c:strRef>
          </c:tx>
          <c:invertIfNegative val="0"/>
          <c:cat>
            <c:strRef>
              <c:f>'age moda'!$B$1:$C$1</c:f>
              <c:strCache>
                <c:ptCount val="2"/>
                <c:pt idx="0">
                  <c:v>Etudiants</c:v>
                </c:pt>
                <c:pt idx="1">
                  <c:v>Séniors</c:v>
                </c:pt>
              </c:strCache>
            </c:strRef>
          </c:cat>
          <c:val>
            <c:numRef>
              <c:f>'age moda'!$B$3:$C$3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B1-4B72-92BF-F1EABF750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232064"/>
        <c:axId val="86242432"/>
      </c:barChart>
      <c:catAx>
        <c:axId val="86232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Groupe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86242432"/>
        <c:crosses val="autoZero"/>
        <c:auto val="1"/>
        <c:lblAlgn val="ctr"/>
        <c:lblOffset val="100"/>
        <c:noMultiLvlLbl val="0"/>
      </c:catAx>
      <c:valAx>
        <c:axId val="8624243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 dirty="0"/>
                  <a:t>Consigne</a:t>
                </a:r>
              </a:p>
            </c:rich>
          </c:tx>
          <c:layout>
            <c:manualLayout>
              <c:xMode val="edge"/>
              <c:yMode val="edge"/>
              <c:x val="2.1708699033440727E-2"/>
              <c:y val="8.215508795268441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62320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800" baseline="0">
          <a:latin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modalité!$A$2</c:f>
              <c:strCache>
                <c:ptCount val="1"/>
                <c:pt idx="0">
                  <c:v>Normale</c:v>
                </c:pt>
              </c:strCache>
            </c:strRef>
          </c:tx>
          <c:invertIfNegative val="0"/>
          <c:cat>
            <c:strRef>
              <c:f>modalité!$B$1:$C$1</c:f>
              <c:strCache>
                <c:ptCount val="2"/>
                <c:pt idx="0">
                  <c:v>Normale </c:v>
                </c:pt>
                <c:pt idx="1">
                  <c:v>Plan</c:v>
                </c:pt>
              </c:strCache>
            </c:strRef>
          </c:cat>
          <c:val>
            <c:numRef>
              <c:f>modalité!$B$2:$C$2</c:f>
              <c:numCache>
                <c:formatCode>General</c:formatCode>
                <c:ptCount val="2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D-4A74-B335-58AE41F98983}"/>
            </c:ext>
          </c:extLst>
        </c:ser>
        <c:ser>
          <c:idx val="1"/>
          <c:order val="1"/>
          <c:tx>
            <c:strRef>
              <c:f>modalité!$A$3</c:f>
              <c:strCache>
                <c:ptCount val="1"/>
                <c:pt idx="0">
                  <c:v>Plan</c:v>
                </c:pt>
              </c:strCache>
            </c:strRef>
          </c:tx>
          <c:invertIfNegative val="0"/>
          <c:cat>
            <c:strRef>
              <c:f>modalité!$B$1:$C$1</c:f>
              <c:strCache>
                <c:ptCount val="2"/>
                <c:pt idx="0">
                  <c:v>Normale </c:v>
                </c:pt>
                <c:pt idx="1">
                  <c:v>Plan</c:v>
                </c:pt>
              </c:strCache>
            </c:strRef>
          </c:cat>
          <c:val>
            <c:numRef>
              <c:f>modalité!$B$3:$C$3</c:f>
              <c:numCache>
                <c:formatCode>General</c:formatCode>
                <c:ptCount val="2"/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0D-4A74-B335-58AE41F98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603072"/>
        <c:axId val="87613440"/>
      </c:barChart>
      <c:catAx>
        <c:axId val="87603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Modalité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87613440"/>
        <c:crosses val="autoZero"/>
        <c:auto val="1"/>
        <c:lblAlgn val="ctr"/>
        <c:lblOffset val="100"/>
        <c:noMultiLvlLbl val="0"/>
      </c:catAx>
      <c:valAx>
        <c:axId val="8761344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Coefficient de la charge mentale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7.361475648877223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76030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800" cap="none" baseline="0">
          <a:latin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Durée de fixation</c:v>
                </c:pt>
              </c:strCache>
            </c:strRef>
          </c:tx>
          <c:invertIfNegative val="0"/>
          <c:cat>
            <c:strRef>
              <c:f>Feuil1!$A$2:$A$3</c:f>
              <c:strCache>
                <c:ptCount val="2"/>
                <c:pt idx="0">
                  <c:v>étudiants</c:v>
                </c:pt>
                <c:pt idx="1">
                  <c:v>séniors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0.34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2-4907-AEA8-1F5926FBB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364544"/>
        <c:axId val="86366464"/>
      </c:barChart>
      <c:catAx>
        <c:axId val="86364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Groupe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86366464"/>
        <c:crosses val="autoZero"/>
        <c:auto val="1"/>
        <c:lblAlgn val="ctr"/>
        <c:lblOffset val="100"/>
        <c:noMultiLvlLbl val="0"/>
      </c:catAx>
      <c:valAx>
        <c:axId val="8636646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/>
                  <a:t>Temps (sec)</a:t>
                </a:r>
              </a:p>
            </c:rich>
          </c:tx>
          <c:layout>
            <c:manualLayout>
              <c:xMode val="edge"/>
              <c:yMode val="edge"/>
              <c:x val="2.546222270518652E-2"/>
              <c:y val="7.716889481415645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6364544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layout>
        <c:manualLayout>
          <c:xMode val="edge"/>
          <c:yMode val="edge"/>
          <c:x val="0.70654247481274024"/>
          <c:y val="0.29124382794054327"/>
          <c:w val="0.26560974219238798"/>
          <c:h val="0.17821656812642228"/>
        </c:manualLayout>
      </c:layout>
      <c:overlay val="0"/>
    </c:legend>
    <c:plotVisOnly val="1"/>
    <c:dispBlanksAs val="gap"/>
    <c:showDLblsOverMax val="0"/>
  </c:chart>
  <c:spPr>
    <a:ln>
      <a:solidFill>
        <a:sysClr val="windowText" lastClr="000000"/>
      </a:solidFill>
    </a:ln>
  </c:spPr>
  <c:txPr>
    <a:bodyPr/>
    <a:lstStyle/>
    <a:p>
      <a:pPr>
        <a:defRPr sz="800" cap="none" baseline="0">
          <a:latin typeface="Arial" panose="020B0604020202020204" pitchFamily="34" charset="0"/>
        </a:defRPr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Durée de fixation</c:v>
          </c:tx>
          <c:invertIfNegative val="0"/>
          <c:cat>
            <c:strRef>
              <c:f>Feuil1!$B$1:$D$1</c:f>
              <c:strCache>
                <c:ptCount val="3"/>
                <c:pt idx="0">
                  <c:v>Normale</c:v>
                </c:pt>
                <c:pt idx="1">
                  <c:v>Plan </c:v>
                </c:pt>
                <c:pt idx="2">
                  <c:v>Inter</c:v>
                </c:pt>
              </c:strCache>
            </c:strRef>
          </c:cat>
          <c:val>
            <c:numRef>
              <c:f>Feuil1!$B$2:$D$2</c:f>
              <c:numCache>
                <c:formatCode>General</c:formatCode>
                <c:ptCount val="3"/>
                <c:pt idx="0">
                  <c:v>0.52</c:v>
                </c:pt>
                <c:pt idx="1">
                  <c:v>0.34</c:v>
                </c:pt>
                <c:pt idx="2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64-421B-9CEA-45412D651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452480"/>
        <c:axId val="86454656"/>
      </c:barChart>
      <c:catAx>
        <c:axId val="86452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Modalité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86454656"/>
        <c:crosses val="autoZero"/>
        <c:auto val="1"/>
        <c:lblAlgn val="ctr"/>
        <c:lblOffset val="100"/>
        <c:noMultiLvlLbl val="0"/>
      </c:catAx>
      <c:valAx>
        <c:axId val="8645465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Temps (sec)</a:t>
                </a:r>
              </a:p>
            </c:rich>
          </c:tx>
          <c:layout>
            <c:manualLayout>
              <c:xMode val="edge"/>
              <c:yMode val="edge"/>
              <c:x val="2.635123875124986E-2"/>
              <c:y val="8.020636595933786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6452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406702674061862"/>
          <c:y val="0.29773558994247035"/>
          <c:w val="0.25879923598232674"/>
          <c:h val="0.18243352715620442"/>
        </c:manualLayout>
      </c:layout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800" cap="none" baseline="0">
          <a:latin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Feuil4!$A$2</c:f>
              <c:strCache>
                <c:ptCount val="1"/>
                <c:pt idx="0">
                  <c:v>complexité 1</c:v>
                </c:pt>
              </c:strCache>
            </c:strRef>
          </c:tx>
          <c:invertIfNegative val="0"/>
          <c:cat>
            <c:strRef>
              <c:f>Feuil4!$B$1:$D$1</c:f>
              <c:strCache>
                <c:ptCount val="3"/>
                <c:pt idx="0">
                  <c:v>Normale</c:v>
                </c:pt>
                <c:pt idx="1">
                  <c:v>Plan</c:v>
                </c:pt>
                <c:pt idx="2">
                  <c:v>Inter</c:v>
                </c:pt>
              </c:strCache>
            </c:strRef>
          </c:cat>
          <c:val>
            <c:numRef>
              <c:f>Feuil4!$B$2:$D$2</c:f>
              <c:numCache>
                <c:formatCode>General</c:formatCode>
                <c:ptCount val="3"/>
                <c:pt idx="0">
                  <c:v>0.23</c:v>
                </c:pt>
                <c:pt idx="1">
                  <c:v>0.2</c:v>
                </c:pt>
                <c:pt idx="2">
                  <c:v>0.38000000000000106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14-48E5-BFC9-A9CAD0269E6A}"/>
            </c:ext>
          </c:extLst>
        </c:ser>
        <c:ser>
          <c:idx val="1"/>
          <c:order val="1"/>
          <c:tx>
            <c:strRef>
              <c:f>Feuil4!$A$3</c:f>
              <c:strCache>
                <c:ptCount val="1"/>
                <c:pt idx="0">
                  <c:v>complexité 2</c:v>
                </c:pt>
              </c:strCache>
            </c:strRef>
          </c:tx>
          <c:invertIfNegative val="0"/>
          <c:cat>
            <c:strRef>
              <c:f>Feuil4!$B$1:$D$1</c:f>
              <c:strCache>
                <c:ptCount val="3"/>
                <c:pt idx="0">
                  <c:v>Normale</c:v>
                </c:pt>
                <c:pt idx="1">
                  <c:v>Plan</c:v>
                </c:pt>
                <c:pt idx="2">
                  <c:v>Inter</c:v>
                </c:pt>
              </c:strCache>
            </c:strRef>
          </c:cat>
          <c:val>
            <c:numRef>
              <c:f>Feuil4!$B$3:$D$3</c:f>
              <c:numCache>
                <c:formatCode>General</c:formatCode>
                <c:ptCount val="3"/>
                <c:pt idx="0">
                  <c:v>0.38000000000000106</c:v>
                </c:pt>
                <c:pt idx="1">
                  <c:v>0.56000000000000005</c:v>
                </c:pt>
                <c:pt idx="2">
                  <c:v>0.97000000000000064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14-48E5-BFC9-A9CAD0269E6A}"/>
            </c:ext>
          </c:extLst>
        </c:ser>
        <c:ser>
          <c:idx val="2"/>
          <c:order val="2"/>
          <c:tx>
            <c:strRef>
              <c:f>Feuil4!$A$4</c:f>
              <c:strCache>
                <c:ptCount val="1"/>
                <c:pt idx="0">
                  <c:v>complexité 3</c:v>
                </c:pt>
              </c:strCache>
            </c:strRef>
          </c:tx>
          <c:invertIfNegative val="0"/>
          <c:cat>
            <c:strRef>
              <c:f>Feuil4!$B$1:$D$1</c:f>
              <c:strCache>
                <c:ptCount val="3"/>
                <c:pt idx="0">
                  <c:v>Normale</c:v>
                </c:pt>
                <c:pt idx="1">
                  <c:v>Plan</c:v>
                </c:pt>
                <c:pt idx="2">
                  <c:v>Inter</c:v>
                </c:pt>
              </c:strCache>
            </c:strRef>
          </c:cat>
          <c:val>
            <c:numRef>
              <c:f>Feuil4!$B$4:$D$4</c:f>
              <c:numCache>
                <c:formatCode>General</c:formatCode>
                <c:ptCount val="3"/>
                <c:pt idx="0">
                  <c:v>0.37000000000000038</c:v>
                </c:pt>
                <c:pt idx="1">
                  <c:v>0.22</c:v>
                </c:pt>
                <c:pt idx="2">
                  <c:v>0.39000000000000107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14-48E5-BFC9-A9CAD0269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480768"/>
        <c:axId val="86482944"/>
      </c:barChart>
      <c:catAx>
        <c:axId val="86480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Modalité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86482944"/>
        <c:crosses val="autoZero"/>
        <c:auto val="1"/>
        <c:lblAlgn val="ctr"/>
        <c:lblOffset val="100"/>
        <c:noMultiLvlLbl val="0"/>
      </c:catAx>
      <c:valAx>
        <c:axId val="8648294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Temps (sec)</a:t>
                </a:r>
              </a:p>
            </c:rich>
          </c:tx>
          <c:layout>
            <c:manualLayout>
              <c:xMode val="edge"/>
              <c:yMode val="edge"/>
              <c:x val="1.9058684837487194E-2"/>
              <c:y val="3.929531334125268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64807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800" baseline="0">
          <a:latin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Feuil18!$A$2</c:f>
              <c:strCache>
                <c:ptCount val="1"/>
                <c:pt idx="0">
                  <c:v>étudiants</c:v>
                </c:pt>
              </c:strCache>
            </c:strRef>
          </c:tx>
          <c:invertIfNegative val="0"/>
          <c:cat>
            <c:strRef>
              <c:f>Feuil18!$B$1:$D$1</c:f>
              <c:strCache>
                <c:ptCount val="3"/>
                <c:pt idx="0">
                  <c:v>Normale</c:v>
                </c:pt>
                <c:pt idx="1">
                  <c:v>Plan</c:v>
                </c:pt>
                <c:pt idx="2">
                  <c:v>Inter</c:v>
                </c:pt>
              </c:strCache>
            </c:strRef>
          </c:cat>
          <c:val>
            <c:numRef>
              <c:f>Feuil18!$B$2:$D$2</c:f>
              <c:numCache>
                <c:formatCode>General</c:formatCode>
                <c:ptCount val="3"/>
                <c:pt idx="0">
                  <c:v>32</c:v>
                </c:pt>
                <c:pt idx="1">
                  <c:v>26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4A-4AE3-9DD3-54AD98D3A98B}"/>
            </c:ext>
          </c:extLst>
        </c:ser>
        <c:ser>
          <c:idx val="1"/>
          <c:order val="1"/>
          <c:tx>
            <c:strRef>
              <c:f>Feuil18!$A$3</c:f>
              <c:strCache>
                <c:ptCount val="1"/>
                <c:pt idx="0">
                  <c:v>Séniors</c:v>
                </c:pt>
              </c:strCache>
            </c:strRef>
          </c:tx>
          <c:invertIfNegative val="0"/>
          <c:cat>
            <c:strRef>
              <c:f>Feuil18!$B$1:$D$1</c:f>
              <c:strCache>
                <c:ptCount val="3"/>
                <c:pt idx="0">
                  <c:v>Normale</c:v>
                </c:pt>
                <c:pt idx="1">
                  <c:v>Plan</c:v>
                </c:pt>
                <c:pt idx="2">
                  <c:v>Inter</c:v>
                </c:pt>
              </c:strCache>
            </c:strRef>
          </c:cat>
          <c:val>
            <c:numRef>
              <c:f>Feuil18!$B$3:$D$3</c:f>
              <c:numCache>
                <c:formatCode>General</c:formatCode>
                <c:ptCount val="3"/>
                <c:pt idx="0">
                  <c:v>34</c:v>
                </c:pt>
                <c:pt idx="1">
                  <c:v>30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4A-4AE3-9DD3-54AD98D3A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084032"/>
        <c:axId val="83085952"/>
      </c:barChart>
      <c:catAx>
        <c:axId val="83084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Modalité</a:t>
                </a:r>
              </a:p>
            </c:rich>
          </c:tx>
          <c:layout>
            <c:manualLayout>
              <c:xMode val="edge"/>
              <c:yMode val="edge"/>
              <c:x val="0.46296675415573052"/>
              <c:y val="0.8971988918051916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83085952"/>
        <c:crosses val="autoZero"/>
        <c:auto val="1"/>
        <c:lblAlgn val="ctr"/>
        <c:lblOffset val="100"/>
        <c:noMultiLvlLbl val="0"/>
      </c:catAx>
      <c:valAx>
        <c:axId val="8308595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Coefficient de charge</a:t>
                </a:r>
              </a:p>
            </c:rich>
          </c:tx>
          <c:layout>
            <c:manualLayout>
              <c:xMode val="edge"/>
              <c:yMode val="edge"/>
              <c:x val="3.7473103066624873E-2"/>
              <c:y val="6.454358625964384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30840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800" cap="none" baseline="0">
          <a:latin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'age moda'!$A$2</c:f>
              <c:strCache>
                <c:ptCount val="1"/>
                <c:pt idx="0">
                  <c:v>Normale</c:v>
                </c:pt>
              </c:strCache>
            </c:strRef>
          </c:tx>
          <c:invertIfNegative val="0"/>
          <c:cat>
            <c:strRef>
              <c:f>'age moda'!$B$1:$C$1</c:f>
              <c:strCache>
                <c:ptCount val="2"/>
                <c:pt idx="0">
                  <c:v>Etudiants</c:v>
                </c:pt>
                <c:pt idx="1">
                  <c:v>Séniors</c:v>
                </c:pt>
              </c:strCache>
            </c:strRef>
          </c:cat>
          <c:val>
            <c:numRef>
              <c:f>'age moda'!$B$2:$C$2</c:f>
              <c:numCache>
                <c:formatCode>General</c:formatCode>
                <c:ptCount val="2"/>
                <c:pt idx="0">
                  <c:v>14.3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90-4F77-AF5B-895CF7263923}"/>
            </c:ext>
          </c:extLst>
        </c:ser>
        <c:ser>
          <c:idx val="1"/>
          <c:order val="1"/>
          <c:tx>
            <c:strRef>
              <c:f>'age moda'!$A$3</c:f>
              <c:strCache>
                <c:ptCount val="1"/>
                <c:pt idx="0">
                  <c:v>Plan</c:v>
                </c:pt>
              </c:strCache>
            </c:strRef>
          </c:tx>
          <c:invertIfNegative val="0"/>
          <c:cat>
            <c:strRef>
              <c:f>'age moda'!$B$1:$C$1</c:f>
              <c:strCache>
                <c:ptCount val="2"/>
                <c:pt idx="0">
                  <c:v>Etudiants</c:v>
                </c:pt>
                <c:pt idx="1">
                  <c:v>Séniors</c:v>
                </c:pt>
              </c:strCache>
            </c:strRef>
          </c:cat>
          <c:val>
            <c:numRef>
              <c:f>'age moda'!$B$3:$C$3</c:f>
              <c:numCache>
                <c:formatCode>General</c:formatCode>
                <c:ptCount val="2"/>
                <c:pt idx="0">
                  <c:v>10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90-4F77-AF5B-895CF7263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449152"/>
        <c:axId val="83203200"/>
      </c:barChart>
      <c:catAx>
        <c:axId val="86449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Groupe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83203200"/>
        <c:crosses val="autoZero"/>
        <c:auto val="1"/>
        <c:lblAlgn val="ctr"/>
        <c:lblOffset val="100"/>
        <c:noMultiLvlLbl val="0"/>
      </c:catAx>
      <c:valAx>
        <c:axId val="8320320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r-FR" dirty="0"/>
                  <a:t>Nombre  consultation de la Consigne</a:t>
                </a:r>
              </a:p>
            </c:rich>
          </c:tx>
          <c:layout>
            <c:manualLayout>
              <c:xMode val="edge"/>
              <c:yMode val="edge"/>
              <c:x val="3.4997200746757988E-2"/>
              <c:y val="7.613094549481061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6449152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r"/>
      <c:overlay val="0"/>
    </c:legend>
    <c:plotVisOnly val="1"/>
    <c:dispBlanksAs val="gap"/>
    <c:showDLblsOverMax val="0"/>
  </c:chart>
  <c:spPr>
    <a:ln>
      <a:solidFill>
        <a:sysClr val="windowText" lastClr="000000"/>
      </a:solidFill>
    </a:ln>
  </c:spPr>
  <c:txPr>
    <a:bodyPr/>
    <a:lstStyle/>
    <a:p>
      <a:pPr>
        <a:defRPr sz="800" cap="none" baseline="0">
          <a:latin typeface="Arial" panose="020B0604020202020204" pitchFamily="34" charset="0"/>
        </a:defRPr>
      </a:pPr>
      <a:endParaRPr lang="fr-F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B8B5E5F-79B5-4AA2-8BE8-5AB9DBE53CD3}" type="datetimeFigureOut">
              <a:rPr lang="fr-FR" smtClean="0"/>
              <a:pPr/>
              <a:t>22/07/2020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6CA3373-B974-49BB-A763-26E36842F9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878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52BECD6-E652-486E-B4F7-49D14EC90112}" type="datetimeFigureOut">
              <a:rPr lang="fr-FR" smtClean="0"/>
              <a:pPr/>
              <a:t>22/07/2020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817" y="4759644"/>
            <a:ext cx="5510530" cy="4509134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83F9C6B-296E-415E-80CD-69DCED1952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08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1057"/>
              </a:spcAft>
            </a:pPr>
            <a:endParaRPr lang="fr-FR" sz="14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9C6B-296E-415E-80CD-69DCED19521C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9C6B-296E-415E-80CD-69DCED19521C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8815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57"/>
              </a:spcAft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9C6B-296E-415E-80CD-69DCED19521C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964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9C6B-296E-415E-80CD-69DCED19521C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815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9C6B-296E-415E-80CD-69DCED19521C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815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9C6B-296E-415E-80CD-69DCED19521C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06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9C6B-296E-415E-80CD-69DCED19521C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710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9C6B-296E-415E-80CD-69DCED19521C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446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Font typeface="Symbol"/>
              <a:buNone/>
            </a:pPr>
            <a:endParaRPr lang="fr-FR" dirty="0">
              <a:ea typeface="Calibri"/>
              <a:cs typeface="Times New Roman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9C6B-296E-415E-80CD-69DCED19521C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981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fr-FR" sz="1600" b="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9C6B-296E-415E-80CD-69DCED19521C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942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9C6B-296E-415E-80CD-69DCED19521C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381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9C6B-296E-415E-80CD-69DCED19521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0495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fr-FR" sz="16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9C6B-296E-415E-80CD-69DCED19521C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682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9C6B-296E-415E-80CD-69DCED19521C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66155">
              <a:defRPr/>
            </a:pPr>
            <a:endParaRPr lang="fr-F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6155">
              <a:defRPr/>
            </a:pPr>
            <a:endParaRPr lang="fr-F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66155">
              <a:defRPr/>
            </a:pPr>
            <a:endParaRPr lang="fr-FR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9C6B-296E-415E-80CD-69DCED19521C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9C6B-296E-415E-80CD-69DCED19521C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011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661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fr-FR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9C6B-296E-415E-80CD-69DCED19521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4453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851793" y="4506094"/>
            <a:ext cx="5510530" cy="4509134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spcAft>
                <a:spcPts val="1057"/>
              </a:spcAft>
              <a:buAutoNum type="arabicParenR"/>
            </a:pPr>
            <a:endParaRPr lang="fr-FR" sz="1300" baseline="0" dirty="0">
              <a:latin typeface="Times New Roman"/>
              <a:ea typeface="Calibri"/>
              <a:cs typeface="Times New Roman"/>
            </a:endParaRPr>
          </a:p>
          <a:p>
            <a:pPr marL="342900" indent="-342900" algn="just">
              <a:lnSpc>
                <a:spcPct val="150000"/>
              </a:lnSpc>
              <a:spcAft>
                <a:spcPts val="1057"/>
              </a:spcAft>
              <a:buAutoNum type="arabicParenR"/>
            </a:pPr>
            <a:endParaRPr lang="fr-FR" sz="1300" dirty="0">
              <a:latin typeface="Times New Roman"/>
              <a:ea typeface="Calibri"/>
              <a:cs typeface="Times New Roman"/>
            </a:endParaRPr>
          </a:p>
          <a:p>
            <a:endParaRPr lang="fr-FR" sz="13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9C6B-296E-415E-80CD-69DCED19521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7079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1057"/>
              </a:spcAft>
              <a:buFont typeface="Wingdings" panose="05000000000000000000" pitchFamily="2" charset="2"/>
              <a:buNone/>
            </a:pPr>
            <a:endParaRPr lang="fr-F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9C6B-296E-415E-80CD-69DCED19521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3424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57"/>
              </a:spcAft>
            </a:pP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9C6B-296E-415E-80CD-69DCED19521C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815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9C6B-296E-415E-80CD-69DCED19521C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373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57"/>
              </a:spcAft>
            </a:pPr>
            <a:endParaRPr lang="fr-FR" sz="1600" b="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9C6B-296E-415E-80CD-69DCED19521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2536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F9C6B-296E-415E-80CD-69DCED19521C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74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84DE72D-9EE7-4AEB-A155-4224311E861F}" type="datetime1">
              <a:rPr lang="fr-FR" smtClean="0"/>
              <a:t>22/07/2020</a:t>
            </a:fld>
            <a:endParaRPr lang="fr-F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M. Djouani - Soutenance de thèse 5 /12/ 13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8E250F7-FCE3-4061-87B4-03B874E204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1367AD-E86C-491B-B448-5B78E3C4BB70}" type="datetime1">
              <a:rPr lang="fr-FR" smtClean="0"/>
              <a:t>22/07/2020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M. Djouani - Soutenance de thèse 5 /12/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250F7-FCE3-4061-87B4-03B874E204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7E28BC-B53B-4397-A4DC-F67C68407A41}" type="datetime1">
              <a:rPr lang="fr-FR" smtClean="0"/>
              <a:t>22/07/2020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M. Djouani - Soutenance de thèse 5 /12/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250F7-FCE3-4061-87B4-03B874E204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8D23833-A039-4C96-AE7B-4FF6DC19635E}" type="datetime1">
              <a:rPr lang="fr-FR" smtClean="0"/>
              <a:t>22/07/2020</a:t>
            </a:fld>
            <a:endParaRPr lang="fr-FR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M. Djouani - Soutenance de thèse 5 /12/ 13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A82ADE8-D35A-47B3-9924-513F4A3EB2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A2F631-3998-48C7-A78C-BA77C1EA0AC7}" type="datetime1">
              <a:rPr lang="fr-FR" smtClean="0"/>
              <a:t>22/07/2020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M. Djouani - Soutenance de thèse 5 /12/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79A9E-49E5-4B44-A17A-1B27FC40AA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974197-9E42-4144-A451-30DC5C885B43}" type="datetime1">
              <a:rPr lang="fr-FR" smtClean="0"/>
              <a:t>22/07/2020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M. Djouani - Soutenance de thèse 5 /12/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DE036-4538-45B5-BC01-1D4AADE9E65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606AB4-CC69-4E4C-9E88-0C5DCB9E2FF0}" type="datetime1">
              <a:rPr lang="fr-FR" smtClean="0"/>
              <a:t>22/07/2020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M. Djouani - Soutenance de thèse 5 /12/ 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D626B-B54D-4C3F-8629-E9FE8B4262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1527F4-6AAA-48AB-851A-947592E0A038}" type="datetime1">
              <a:rPr lang="fr-FR" smtClean="0"/>
              <a:t>22/07/2020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M. Djouani - Soutenance de thèse 5 /12/ 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A4E74-C1DF-40A8-986B-4446AA740E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A859E2-F0CD-44B9-85CA-4C89C4401DE8}" type="datetime1">
              <a:rPr lang="fr-FR" smtClean="0"/>
              <a:t>22/07/2020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M. Djouani - Soutenance de thèse 5 /12/ 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5A144-AC67-4613-9EF8-D83BA2A297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401126-4B45-4A73-A23A-F810BEC83F21}" type="datetime1">
              <a:rPr lang="fr-FR" smtClean="0"/>
              <a:t>22/07/2020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M. Djouani - Soutenance de thèse 5 /12/ 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6A750-1AE8-4E85-8668-E80EA5A078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D2AC49-D59E-45B4-A403-CBA88A686399}" type="datetime1">
              <a:rPr lang="fr-FR" smtClean="0"/>
              <a:t>22/07/2020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M. Djouani - Soutenance de thèse 5 /12/ 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18B54-E9A7-414D-ADFB-193B9883A9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405F02-B5F2-4ECE-8386-9CCD4AE8FA30}" type="datetime1">
              <a:rPr lang="fr-FR" smtClean="0"/>
              <a:t>22/07/2020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M. Djouani - Soutenance de thèse 5 /12/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250F7-FCE3-4061-87B4-03B874E204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CC5C64-5B1B-4F65-AF6C-3B68EA575BD2}" type="datetime1">
              <a:rPr lang="fr-FR" smtClean="0"/>
              <a:t>22/07/2020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M. Djouani - Soutenance de thèse 5 /12/ 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69225-B987-47A3-AC5B-51926DB3C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C7E7A6-4D53-46CC-B02F-CCE7DCA4368C}" type="datetime1">
              <a:rPr lang="fr-FR" smtClean="0"/>
              <a:t>22/07/2020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M. Djouani - Soutenance de thèse 5 /12/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7DE46-3D57-430A-8138-8FF755A3C6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0C0E51-8580-4272-B524-0F73FF1F6E3C}" type="datetime1">
              <a:rPr lang="fr-FR" smtClean="0"/>
              <a:t>22/07/2020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M. Djouani - Soutenance de thèse 5 /12/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97333-8B01-4B42-819C-C3C2BFF7F89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7E55-CE8E-40E4-BFBE-2D6429F21FC9}" type="datetime1">
              <a:rPr lang="fr-FR" smtClean="0"/>
              <a:t>22/07/2020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M. Djouani - Soutenance de thèse 5 /12/ 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0F7-FCE3-4061-87B4-03B874E204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F45F-F22E-4D7F-95D7-97CAA456FF3B}" type="datetime1">
              <a:rPr lang="fr-FR" smtClean="0"/>
              <a:t>22/07/2020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M. Djouani - Soutenance de thèse 5 /12/ 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0F7-FCE3-4061-87B4-03B874E204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2421-E7B8-4121-B284-93763BAF605B}" type="datetime1">
              <a:rPr lang="fr-FR" smtClean="0"/>
              <a:t>22/07/2020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M. Djouani - Soutenance de thèse 5 /12/ 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0F7-FCE3-4061-87B4-03B874E204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8B937-4C64-4DAD-BF5F-811061B172A4}" type="datetime1">
              <a:rPr lang="fr-FR" smtClean="0"/>
              <a:t>22/07/2020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M. Djouani - Soutenance de thèse 5 /12/ 13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0F7-FCE3-4061-87B4-03B874E204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1B87-31E7-4FD8-8328-B96D3AAD8540}" type="datetime1">
              <a:rPr lang="fr-FR" smtClean="0"/>
              <a:t>22/07/2020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M. Djouani - Soutenance de thèse 5 /12/ 13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0F7-FCE3-4061-87B4-03B874E204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66C13-B83E-46D7-B500-BF28ECFDDB87}" type="datetime1">
              <a:rPr lang="fr-FR" smtClean="0"/>
              <a:t>22/07/2020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M. Djouani - Soutenance de thèse 5 /12/ 13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0F7-FCE3-4061-87B4-03B874E204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0636-3E18-49FC-A950-75EBD0AA039E}" type="datetime1">
              <a:rPr lang="fr-FR" smtClean="0"/>
              <a:t>22/07/2020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M. Djouani - Soutenance de thèse 5 /12/ 13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0F7-FCE3-4061-87B4-03B874E204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F3B69D-5001-4B5A-A618-8671D7D224C4}" type="datetime1">
              <a:rPr lang="fr-FR" smtClean="0"/>
              <a:t>22/07/2020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M. Djouani - Soutenance de thèse 5 /12/ 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250F7-FCE3-4061-87B4-03B874E204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7BC8-3896-42BC-A1E0-9D5CE730F793}" type="datetime1">
              <a:rPr lang="fr-FR" smtClean="0"/>
              <a:t>22/07/2020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M. Djouani - Soutenance de thèse 5 /12/ 13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0F7-FCE3-4061-87B4-03B874E204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AC05-6B29-4883-9A37-8312655D75B6}" type="datetime1">
              <a:rPr lang="fr-FR" smtClean="0"/>
              <a:t>22/07/2020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M. Djouani - Soutenance de thèse 5 /12/ 13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0F7-FCE3-4061-87B4-03B874E204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988D-7782-4218-87F3-DCD8E069C039}" type="datetime1">
              <a:rPr lang="fr-FR" smtClean="0"/>
              <a:t>22/07/2020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M. Djouani - Soutenance de thèse 5 /12/ 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0F7-FCE3-4061-87B4-03B874E204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C262-0F50-4B7D-A055-EFC054A7B32D}" type="datetime1">
              <a:rPr lang="fr-FR" smtClean="0"/>
              <a:t>22/07/2020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M. Djouani - Soutenance de thèse 5 /12/ 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0F7-FCE3-4061-87B4-03B874E204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43D515-9271-408F-815E-2E3298ADFBD1}" type="datetime1">
              <a:rPr lang="fr-FR" smtClean="0"/>
              <a:t>22/07/2020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M. Djouani - Soutenance de thèse 5 /12/ 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250F7-FCE3-4061-87B4-03B874E204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DE4B34-D706-4A85-A383-D2AC15C04259}" type="datetime1">
              <a:rPr lang="fr-FR" smtClean="0"/>
              <a:t>22/07/2020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M. Djouani - Soutenance de thèse 5 /12/ 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250F7-FCE3-4061-87B4-03B874E204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BA4B9A-E7EF-4499-8C23-DE5FC82D1D1C}" type="datetime1">
              <a:rPr lang="fr-FR" smtClean="0"/>
              <a:t>22/07/2020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M. Djouani - Soutenance de thèse 5 /12/ 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250F7-FCE3-4061-87B4-03B874E204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87D7B5-7275-4730-AF93-0B18232D4D9D}" type="datetime1">
              <a:rPr lang="fr-FR" smtClean="0"/>
              <a:t>22/07/2020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M. Djouani - Soutenance de thèse 5 /12/ 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250F7-FCE3-4061-87B4-03B874E204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419980-0AD9-4166-B105-E11E2120515D}" type="datetime1">
              <a:rPr lang="fr-FR" smtClean="0"/>
              <a:t>22/07/2020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M. Djouani - Soutenance de thèse 5 /12/ 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250F7-FCE3-4061-87B4-03B874E204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303AFC-B7F0-4EBC-B4F6-F4DCE52988F7}" type="datetime1">
              <a:rPr lang="fr-FR" smtClean="0"/>
              <a:t>22/07/2020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M. Djouani - Soutenance de thèse 5 /12/ 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250F7-FCE3-4061-87B4-03B874E204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827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2AAF790-7A54-4085-8CEB-5C5431DB7518}" type="datetime1">
              <a:rPr lang="fr-FR" smtClean="0"/>
              <a:t>22/07/2020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fr-FR" dirty="0"/>
              <a:t>M. Djouani - Soutenance de thèse 5 /12/ 13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E250F7-FCE3-4061-87B4-03B874E204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</p:sldLayoutIdLst>
  <p:transition spd="slow" advTm="4827">
    <p:push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19F95B8-F796-43E8-A282-845E2029D2F6}" type="datetime1">
              <a:rPr lang="fr-FR" smtClean="0"/>
              <a:t>22/07/2020</a:t>
            </a:fld>
            <a:endParaRPr lang="fr-FR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fr-FR" dirty="0"/>
              <a:t>M. Djouani - Soutenance de thèse 5 /12/ 13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15B4BB-6DAC-4E99-B3DC-D1316D0CC4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ransition spd="slow" advTm="4827">
    <p:push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0B485-0CC4-429F-9573-5561ECC5B917}" type="datetime1">
              <a:rPr lang="fr-FR" smtClean="0"/>
              <a:t>22/07/2020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M. Djouani - Soutenance de thèse 5 /12/ 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250F7-FCE3-4061-87B4-03B874E2042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50" r:id="rId2"/>
    <p:sldLayoutId id="2147484851" r:id="rId3"/>
    <p:sldLayoutId id="2147484852" r:id="rId4"/>
    <p:sldLayoutId id="2147484853" r:id="rId5"/>
    <p:sldLayoutId id="2147484854" r:id="rId6"/>
    <p:sldLayoutId id="2147484855" r:id="rId7"/>
    <p:sldLayoutId id="2147484856" r:id="rId8"/>
    <p:sldLayoutId id="2147484857" r:id="rId9"/>
    <p:sldLayoutId id="2147484858" r:id="rId10"/>
    <p:sldLayoutId id="2147484859" r:id="rId11"/>
  </p:sldLayoutIdLst>
  <p:transition spd="slow" advTm="4827">
    <p:push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mohamed\Desktop\x%20plore%202010\Exe%20Xplore\XPlorePlan2010g.exe" TargetMode="External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7.xml"/><Relationship Id="rId6" Type="http://schemas.openxmlformats.org/officeDocument/2006/relationships/hyperlink" Target="file:///C:\Users\mohamed\Desktop\x%20plore%202010\Exe%20Xplore\XploreNormal2010g.exe" TargetMode="External"/><Relationship Id="rId11" Type="http://schemas.openxmlformats.org/officeDocument/2006/relationships/image" Target="../media/image14.gif"/><Relationship Id="rId5" Type="http://schemas.microsoft.com/office/2007/relationships/hdphoto" Target="../media/hdphoto1.wdp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10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ohamed\Desktop\x%20plore%202010\Exe%20Xplore\XPloreInter2010g.exe" TargetMode="External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4.jpe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772400" cy="13620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Recherche d’information dans les documents numériques : vers une variation des modalités d'exécution procédurale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4348" y="3068960"/>
            <a:ext cx="7772400" cy="2966569"/>
          </a:xfrm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Thèse de doctorat en Sciences de l’Information et de la Communication présentée par Mohamed Djouani</a:t>
            </a:r>
          </a:p>
          <a:p>
            <a:pPr algn="r">
              <a:lnSpc>
                <a:spcPct val="120000"/>
              </a:lnSpc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Université de Bourgogne</a:t>
            </a:r>
          </a:p>
          <a:p>
            <a:pPr algn="r">
              <a:lnSpc>
                <a:spcPct val="120000"/>
              </a:lnSpc>
            </a:pP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Ecole Doctorale </a:t>
            </a: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Langages, Idées, Sociétés, Institutions, Territoires</a:t>
            </a:r>
          </a:p>
          <a:p>
            <a:pPr algn="r">
              <a:lnSpc>
                <a:spcPct val="120000"/>
              </a:lnSpc>
            </a:pPr>
            <a:r>
              <a:rPr lang="fr-F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Laboratoire CIMEOS - EA 4177</a:t>
            </a:r>
          </a:p>
          <a:p>
            <a:pPr algn="r">
              <a:lnSpc>
                <a:spcPct val="120000"/>
              </a:lnSpc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 la direction de Stéphane Caro ( IUT Michel de Montaigne, Bordeaux 3) et Jean-Michel Boucheix (LEAD, LEAD-CNRS UMR 5022, Université de Bourgogne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Soutenue le 5 décembre 2013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001024" y="5929330"/>
            <a:ext cx="609600" cy="517524"/>
          </a:xfrm>
        </p:spPr>
        <p:txBody>
          <a:bodyPr/>
          <a:lstStyle/>
          <a:p>
            <a:fld id="{08E250F7-FCE3-4061-87B4-03B874E20429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5" name="Picture 2" descr="C:\Users\mohamed\Documents\logos\263px-Université_de_Bourgogne_(logo)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1160433" cy="70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82" y="571480"/>
            <a:ext cx="638175" cy="638175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Djouani - Soutenance de thèse 05/12/13</a:t>
            </a:r>
          </a:p>
        </p:txBody>
      </p:sp>
    </p:spTree>
    <p:extLst>
      <p:ext uri="{BB962C8B-B14F-4D97-AF65-F5344CB8AC3E}">
        <p14:creationId xmlns:p14="http://schemas.microsoft.com/office/powerpoint/2010/main" val="94525252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5" y="2354404"/>
            <a:ext cx="4076158" cy="32058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7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0" y="2369331"/>
            <a:ext cx="4100253" cy="320580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B050">
              <a:alpha val="50000"/>
            </a:srgbClr>
          </a:solidFill>
        </p:spPr>
        <p:txBody>
          <a:bodyPr>
            <a:noAutofit/>
          </a:bodyPr>
          <a:lstStyle/>
          <a:p>
            <a:pPr algn="l"/>
            <a:br>
              <a:rPr lang="fr-FR" sz="2800" dirty="0">
                <a:latin typeface="Arial" pitchFamily="34" charset="0"/>
                <a:cs typeface="Arial" pitchFamily="34" charset="0"/>
              </a:rPr>
            </a:br>
            <a:r>
              <a:rPr lang="fr-FR" sz="2800" b="1" dirty="0">
                <a:latin typeface="Arial" pitchFamily="34" charset="0"/>
                <a:cs typeface="Arial" pitchFamily="34" charset="0"/>
              </a:rPr>
              <a:t>5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fr-FR" sz="2800" b="1" dirty="0">
                <a:latin typeface="Arial" pitchFamily="34" charset="0"/>
                <a:ea typeface="Verdana" pitchFamily="34" charset="0"/>
                <a:cs typeface="Arial" pitchFamily="34" charset="0"/>
              </a:rPr>
              <a:t>Méthodologie (matériel expérience 1)</a:t>
            </a:r>
            <a:br>
              <a:rPr lang="fr-FR" sz="2800" dirty="0">
                <a:latin typeface="Arial" pitchFamily="34" charset="0"/>
                <a:cs typeface="Arial" pitchFamily="34" charset="0"/>
              </a:rPr>
            </a:b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1019" y="1373990"/>
            <a:ext cx="4040188" cy="762000"/>
          </a:xfrm>
        </p:spPr>
        <p:txBody>
          <a:bodyPr>
            <a:normAutofit/>
          </a:bodyPr>
          <a:lstStyle/>
          <a:p>
            <a:pPr algn="ctr"/>
            <a:r>
              <a:rPr lang="fr-FR" sz="1400" b="0" u="sng" dirty="0">
                <a:latin typeface="Arial" pitchFamily="34" charset="0"/>
                <a:ea typeface="Verdana" pitchFamily="34" charset="0"/>
                <a:cs typeface="Arial" pitchFamily="34" charset="0"/>
              </a:rPr>
              <a:t>Modalité Normale </a:t>
            </a:r>
            <a:r>
              <a:rPr lang="fr-FR" sz="1000" b="0" u="sng" dirty="0">
                <a:latin typeface="Arial" pitchFamily="34" charset="0"/>
                <a:ea typeface="Verdana" pitchFamily="34" charset="0"/>
                <a:cs typeface="Arial" pitchFamily="34" charset="0"/>
                <a:hlinkClick r:id="rId6" action="ppaction://hlinkfile"/>
              </a:rPr>
              <a:t>C:\Users\mohamed\Desktop\x </a:t>
            </a:r>
            <a:r>
              <a:rPr lang="fr-FR" sz="1000" b="0" u="sng" dirty="0" err="1">
                <a:latin typeface="Arial" pitchFamily="34" charset="0"/>
                <a:ea typeface="Verdana" pitchFamily="34" charset="0"/>
                <a:cs typeface="Arial" pitchFamily="34" charset="0"/>
                <a:hlinkClick r:id="rId6" action="ppaction://hlinkfile"/>
              </a:rPr>
              <a:t>plore</a:t>
            </a:r>
            <a:r>
              <a:rPr lang="fr-FR" sz="1000" b="0" u="sng" dirty="0">
                <a:latin typeface="Arial" pitchFamily="34" charset="0"/>
                <a:ea typeface="Verdana" pitchFamily="34" charset="0"/>
                <a:cs typeface="Arial" pitchFamily="34" charset="0"/>
                <a:hlinkClick r:id="rId6" action="ppaction://hlinkfile"/>
              </a:rPr>
              <a:t> 2010\Exe </a:t>
            </a:r>
            <a:r>
              <a:rPr lang="fr-FR" sz="1000" b="0" u="sng" dirty="0" err="1">
                <a:latin typeface="Arial" pitchFamily="34" charset="0"/>
                <a:ea typeface="Verdana" pitchFamily="34" charset="0"/>
                <a:cs typeface="Arial" pitchFamily="34" charset="0"/>
                <a:hlinkClick r:id="rId6" action="ppaction://hlinkfile"/>
              </a:rPr>
              <a:t>Xplore</a:t>
            </a:r>
            <a:r>
              <a:rPr lang="fr-FR" sz="1000" b="0" u="sng" dirty="0">
                <a:latin typeface="Arial" pitchFamily="34" charset="0"/>
                <a:ea typeface="Verdana" pitchFamily="34" charset="0"/>
                <a:cs typeface="Arial" pitchFamily="34" charset="0"/>
                <a:hlinkClick r:id="rId6" action="ppaction://hlinkfile"/>
              </a:rPr>
              <a:t>\XploreNormal2010g.exe</a:t>
            </a:r>
            <a:endParaRPr lang="fr-FR" sz="1000" b="0" u="sng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39" name="Picture 2" descr="C:\Users\mohamed\Desktop\mp.JPG"/>
          <p:cNvPicPr>
            <a:picLocks noGrp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12351"/>
            <a:ext cx="785818" cy="571496"/>
          </a:xfrm>
        </p:spPr>
      </p:pic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>
          <a:xfrm>
            <a:off x="4668816" y="1435109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fr-FR" sz="1400" b="0" u="sng" dirty="0">
                <a:latin typeface="Arial" pitchFamily="34" charset="0"/>
                <a:ea typeface="Verdana" pitchFamily="34" charset="0"/>
                <a:cs typeface="Arial" pitchFamily="34" charset="0"/>
              </a:rPr>
              <a:t>Modalité Plan </a:t>
            </a:r>
            <a:r>
              <a:rPr lang="fr-FR" sz="1000" b="0" u="sng" dirty="0">
                <a:latin typeface="Arial" pitchFamily="34" charset="0"/>
                <a:ea typeface="Verdana" pitchFamily="34" charset="0"/>
                <a:cs typeface="Arial" pitchFamily="34" charset="0"/>
                <a:hlinkClick r:id="rId8" action="ppaction://hlinkfile"/>
              </a:rPr>
              <a:t>C:\Users\mohamed\Desktop\x </a:t>
            </a:r>
            <a:r>
              <a:rPr lang="fr-FR" sz="1000" b="0" u="sng" dirty="0" err="1">
                <a:latin typeface="Arial" pitchFamily="34" charset="0"/>
                <a:ea typeface="Verdana" pitchFamily="34" charset="0"/>
                <a:cs typeface="Arial" pitchFamily="34" charset="0"/>
                <a:hlinkClick r:id="rId8" action="ppaction://hlinkfile"/>
              </a:rPr>
              <a:t>plore</a:t>
            </a:r>
            <a:r>
              <a:rPr lang="fr-FR" sz="1000" b="0" u="sng" dirty="0">
                <a:latin typeface="Arial" pitchFamily="34" charset="0"/>
                <a:ea typeface="Verdana" pitchFamily="34" charset="0"/>
                <a:cs typeface="Arial" pitchFamily="34" charset="0"/>
                <a:hlinkClick r:id="rId8" action="ppaction://hlinkfile"/>
              </a:rPr>
              <a:t> 2010\Exe </a:t>
            </a:r>
            <a:r>
              <a:rPr lang="fr-FR" sz="1000" b="0" u="sng" dirty="0" err="1">
                <a:latin typeface="Arial" pitchFamily="34" charset="0"/>
                <a:ea typeface="Verdana" pitchFamily="34" charset="0"/>
                <a:cs typeface="Arial" pitchFamily="34" charset="0"/>
                <a:hlinkClick r:id="rId8" action="ppaction://hlinkfile"/>
              </a:rPr>
              <a:t>Xplore</a:t>
            </a:r>
            <a:r>
              <a:rPr lang="fr-FR" sz="1000" b="0" u="sng" dirty="0">
                <a:latin typeface="Arial" pitchFamily="34" charset="0"/>
                <a:ea typeface="Verdana" pitchFamily="34" charset="0"/>
                <a:cs typeface="Arial" pitchFamily="34" charset="0"/>
                <a:hlinkClick r:id="rId8" action="ppaction://hlinkfile"/>
              </a:rPr>
              <a:t>\XPlorePlan2010g.exe</a:t>
            </a:r>
            <a:endParaRPr lang="fr-FR" sz="1000" b="0" u="sng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5" name="Picture 2" descr="C:\Users\mohamed\Desktop\mp.JPG"/>
          <p:cNvPicPr>
            <a:picLocks noGrp="1"/>
          </p:cNvPicPr>
          <p:nvPr>
            <p:ph sz="quarter" idx="4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94" y="3971795"/>
            <a:ext cx="644236" cy="357447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0F7-FCE3-4061-87B4-03B874E20429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2" name="Espace réservé du contenu 10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34" y="4033529"/>
            <a:ext cx="1296537" cy="1296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LeftDown"/>
            <a:lightRig rig="threePt" dir="t"/>
          </a:scene3d>
        </p:spPr>
      </p:pic>
      <p:pic>
        <p:nvPicPr>
          <p:cNvPr id="13" name="Image 12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3286124"/>
            <a:ext cx="1263007" cy="1296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LeftDown"/>
            <a:lightRig rig="threePt" dir="t"/>
          </a:scene3d>
        </p:spPr>
      </p:pic>
      <p:pic>
        <p:nvPicPr>
          <p:cNvPr id="14" name="Image 13" descr="C:\Users\Public\Pictures\Sample Pictures\Capture5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102" y="2887770"/>
            <a:ext cx="1302105" cy="1286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LeftDown"/>
            <a:lightRig rig="threePt" dir="t"/>
          </a:scene3d>
        </p:spPr>
      </p:pic>
      <p:pic>
        <p:nvPicPr>
          <p:cNvPr id="16" name="Espace réservé du contenu 10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4429132"/>
            <a:ext cx="1068019" cy="1097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LeftDown"/>
            <a:lightRig rig="threePt" dir="t"/>
          </a:scene3d>
        </p:spPr>
      </p:pic>
      <p:pic>
        <p:nvPicPr>
          <p:cNvPr id="17" name="Image 16" descr="C:\Users\Public\Pictures\Sample Pictures\Capture4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786190"/>
            <a:ext cx="1092136" cy="980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LeftDown"/>
            <a:lightRig rig="threePt" dir="t"/>
          </a:scene3d>
        </p:spPr>
      </p:pic>
      <p:pic>
        <p:nvPicPr>
          <p:cNvPr id="18" name="Espace réservé du contenu 7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394" y="3038785"/>
            <a:ext cx="1097820" cy="1104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LeftDown"/>
            <a:lightRig rig="threePt" dir="t"/>
          </a:scene3d>
        </p:spPr>
      </p:pic>
      <p:pic>
        <p:nvPicPr>
          <p:cNvPr id="19" name="Image 18" descr="C:\Users\Public\Pictures\Sample Pictures\Capture5.PN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88" y="2487874"/>
            <a:ext cx="1111911" cy="1107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LeftDown"/>
            <a:lightRig rig="threePt" dir="t"/>
          </a:scene3d>
        </p:spPr>
      </p:pic>
      <p:sp>
        <p:nvSpPr>
          <p:cNvPr id="65542" name="Flèche droite 127011"/>
          <p:cNvSpPr>
            <a:spLocks/>
          </p:cNvSpPr>
          <p:nvPr/>
        </p:nvSpPr>
        <p:spPr bwMode="auto">
          <a:xfrm>
            <a:off x="3428062" y="3844617"/>
            <a:ext cx="339725" cy="188912"/>
          </a:xfrm>
          <a:prstGeom prst="rightArrow">
            <a:avLst>
              <a:gd name="adj1" fmla="val 50000"/>
              <a:gd name="adj2" fmla="val 50270"/>
            </a:avLst>
          </a:prstGeom>
          <a:solidFill>
            <a:srgbClr val="FF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5543" name="Flèche droite 127011"/>
          <p:cNvSpPr>
            <a:spLocks/>
          </p:cNvSpPr>
          <p:nvPr/>
        </p:nvSpPr>
        <p:spPr bwMode="auto">
          <a:xfrm>
            <a:off x="2397908" y="4318162"/>
            <a:ext cx="339725" cy="188912"/>
          </a:xfrm>
          <a:prstGeom prst="rightArrow">
            <a:avLst>
              <a:gd name="adj1" fmla="val 50000"/>
              <a:gd name="adj2" fmla="val 50270"/>
            </a:avLst>
          </a:prstGeom>
          <a:solidFill>
            <a:srgbClr val="FF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5544" name="Flèche droite 127011"/>
          <p:cNvSpPr>
            <a:spLocks/>
          </p:cNvSpPr>
          <p:nvPr/>
        </p:nvSpPr>
        <p:spPr bwMode="auto">
          <a:xfrm>
            <a:off x="5715008" y="5289391"/>
            <a:ext cx="339725" cy="188912"/>
          </a:xfrm>
          <a:prstGeom prst="rightArrow">
            <a:avLst>
              <a:gd name="adj1" fmla="val 50000"/>
              <a:gd name="adj2" fmla="val 50270"/>
            </a:avLst>
          </a:prstGeom>
          <a:solidFill>
            <a:srgbClr val="FF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5545" name="Flèche droite 127011"/>
          <p:cNvSpPr>
            <a:spLocks/>
          </p:cNvSpPr>
          <p:nvPr/>
        </p:nvSpPr>
        <p:spPr bwMode="auto">
          <a:xfrm>
            <a:off x="6519841" y="4618044"/>
            <a:ext cx="339725" cy="188912"/>
          </a:xfrm>
          <a:prstGeom prst="rightArrow">
            <a:avLst>
              <a:gd name="adj1" fmla="val 50000"/>
              <a:gd name="adj2" fmla="val 50270"/>
            </a:avLst>
          </a:prstGeom>
          <a:solidFill>
            <a:srgbClr val="FF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4" name="Flèche droite 127011"/>
          <p:cNvSpPr>
            <a:spLocks/>
          </p:cNvSpPr>
          <p:nvPr/>
        </p:nvSpPr>
        <p:spPr bwMode="auto">
          <a:xfrm>
            <a:off x="7033579" y="3862852"/>
            <a:ext cx="339725" cy="188912"/>
          </a:xfrm>
          <a:prstGeom prst="rightArrow">
            <a:avLst>
              <a:gd name="adj1" fmla="val 50000"/>
              <a:gd name="adj2" fmla="val 50270"/>
            </a:avLst>
          </a:prstGeom>
          <a:solidFill>
            <a:srgbClr val="FF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5" name="Flèche droite 127011"/>
          <p:cNvSpPr>
            <a:spLocks/>
          </p:cNvSpPr>
          <p:nvPr/>
        </p:nvSpPr>
        <p:spPr bwMode="auto">
          <a:xfrm>
            <a:off x="7858148" y="3500438"/>
            <a:ext cx="339725" cy="188912"/>
          </a:xfrm>
          <a:prstGeom prst="rightArrow">
            <a:avLst>
              <a:gd name="adj1" fmla="val 50000"/>
              <a:gd name="adj2" fmla="val 50270"/>
            </a:avLst>
          </a:prstGeom>
          <a:solidFill>
            <a:srgbClr val="FF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6" name="Flèche droite 127011"/>
          <p:cNvSpPr>
            <a:spLocks/>
          </p:cNvSpPr>
          <p:nvPr/>
        </p:nvSpPr>
        <p:spPr bwMode="auto">
          <a:xfrm>
            <a:off x="1402261" y="4998020"/>
            <a:ext cx="339725" cy="188912"/>
          </a:xfrm>
          <a:prstGeom prst="rightArrow">
            <a:avLst>
              <a:gd name="adj1" fmla="val 50000"/>
              <a:gd name="adj2" fmla="val 50270"/>
            </a:avLst>
          </a:prstGeom>
          <a:solidFill>
            <a:srgbClr val="FF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46" name="Picture 2" descr="C:\Users\mohamed\Desktop\mp.JP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71" y="5003643"/>
            <a:ext cx="785818" cy="571496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 rot="16200000" flipH="1">
            <a:off x="2570413" y="3784866"/>
            <a:ext cx="4102901" cy="4315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Djouani - Soutenance de thèse 05/12/13</a:t>
            </a:r>
          </a:p>
        </p:txBody>
      </p:sp>
    </p:spTree>
    <p:extLst>
      <p:ext uri="{BB962C8B-B14F-4D97-AF65-F5344CB8AC3E}">
        <p14:creationId xmlns:p14="http://schemas.microsoft.com/office/powerpoint/2010/main" val="233262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27">
        <p:fade/>
      </p:transition>
    </mc:Choice>
    <mc:Fallback xmlns="">
      <p:transition spd="med" advTm="4827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3008313" cy="116205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400" b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La technique de l’</a:t>
            </a:r>
            <a:r>
              <a:rPr lang="fr-FR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oculométrie</a:t>
            </a:r>
            <a:endParaRPr lang="fr-FR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03547" y="2833666"/>
            <a:ext cx="3008313" cy="46910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Données en temps réel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Grande précision sur le parcours réel de l’utilisateur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Indicateurs oculaires: durée de fixation dans chaque AOI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Ajout d’une modalité </a:t>
            </a:r>
            <a:r>
              <a:rPr lang="fr-FR" sz="20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intermédiaire</a:t>
            </a:r>
            <a:r>
              <a:rPr lang="fr-FR" sz="10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hlinkClick r:id="rId3" action="ppaction://hlinkfile"/>
              </a:rPr>
              <a:t>C</a:t>
            </a:r>
            <a:r>
              <a:rPr lang="fr-FR" sz="1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hlinkClick r:id="rId3" action="ppaction://hlinkfile"/>
              </a:rPr>
              <a:t>:\</a:t>
            </a:r>
            <a:r>
              <a:rPr lang="fr-FR" sz="10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hlinkClick r:id="rId3" action="ppaction://hlinkfile"/>
              </a:rPr>
              <a:t>Users</a:t>
            </a:r>
            <a:r>
              <a:rPr lang="fr-FR" sz="1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hlinkClick r:id="rId3" action="ppaction://hlinkfile"/>
              </a:rPr>
              <a:t>\mohamed\Desktop\x </a:t>
            </a:r>
            <a:r>
              <a:rPr lang="fr-FR" sz="10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hlinkClick r:id="rId3" action="ppaction://hlinkfile"/>
              </a:rPr>
              <a:t>plore</a:t>
            </a:r>
            <a:r>
              <a:rPr lang="fr-FR" sz="1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hlinkClick r:id="rId3" action="ppaction://hlinkfile"/>
              </a:rPr>
              <a:t> 2010\Exe </a:t>
            </a:r>
            <a:r>
              <a:rPr lang="fr-FR" sz="10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hlinkClick r:id="rId3" action="ppaction://hlinkfile"/>
              </a:rPr>
              <a:t>Xplore</a:t>
            </a:r>
            <a:r>
              <a:rPr lang="fr-FR" sz="1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hlinkClick r:id="rId3" action="ppaction://hlinkfile"/>
              </a:rPr>
              <a:t>\XPloreInter2010g.exe</a:t>
            </a:r>
            <a:endParaRPr lang="fr-FR" sz="10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0F7-FCE3-4061-87B4-03B874E20429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398" y="4342240"/>
            <a:ext cx="2304000" cy="1989944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813" y="2024844"/>
            <a:ext cx="2316485" cy="201600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7544" y="764704"/>
            <a:ext cx="8424936" cy="523220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5. Méthodologie (matériel expérience 2) </a:t>
            </a:r>
          </a:p>
        </p:txBody>
      </p:sp>
      <p:pic>
        <p:nvPicPr>
          <p:cNvPr id="4097" name="Imag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149" y="4327496"/>
            <a:ext cx="2309781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203131" y="4468020"/>
            <a:ext cx="725445" cy="1604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AOI 1</a:t>
            </a:r>
            <a:endParaRPr kumimoji="0" 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235957" y="4954428"/>
            <a:ext cx="555908" cy="1652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AOI 3</a:t>
            </a:r>
            <a:endParaRPr kumimoji="0" 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180774" y="5032278"/>
            <a:ext cx="659257" cy="1747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AOI 2</a:t>
            </a:r>
            <a:endParaRPr kumimoji="0" 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 de texte 2"/>
          <p:cNvSpPr txBox="1">
            <a:spLocks noChangeArrowheads="1"/>
          </p:cNvSpPr>
          <p:nvPr/>
        </p:nvSpPr>
        <p:spPr bwMode="auto">
          <a:xfrm>
            <a:off x="7378596" y="6010138"/>
            <a:ext cx="582917" cy="2271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AOI 4</a:t>
            </a:r>
            <a:endParaRPr kumimoji="0" lang="fr-F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3371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Image 18" descr="C:\Users\mohamed\Desktop\Nouveau dossier\Capture3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398" y="2132856"/>
            <a:ext cx="2523676" cy="1867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Ellipse 20"/>
          <p:cNvSpPr/>
          <p:nvPr/>
        </p:nvSpPr>
        <p:spPr>
          <a:xfrm>
            <a:off x="4929190" y="3500438"/>
            <a:ext cx="214314" cy="214314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5214942" y="3429000"/>
            <a:ext cx="214314" cy="214314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Djouani - Soutenance de thèse 05/12/13</a:t>
            </a:r>
          </a:p>
        </p:txBody>
      </p:sp>
    </p:spTree>
    <p:extLst>
      <p:ext uri="{BB962C8B-B14F-4D97-AF65-F5344CB8AC3E}">
        <p14:creationId xmlns:p14="http://schemas.microsoft.com/office/powerpoint/2010/main" val="417977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27">
        <p:fade/>
      </p:transition>
    </mc:Choice>
    <mc:Fallback xmlns="">
      <p:transition spd="med" advTm="4827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1788" y="321684"/>
            <a:ext cx="8373616" cy="1008112"/>
          </a:xfrm>
          <a:solidFill>
            <a:srgbClr val="00B050">
              <a:alpha val="50000"/>
            </a:srgbClr>
          </a:solidFill>
        </p:spPr>
        <p:txBody>
          <a:bodyPr>
            <a:noAutofit/>
          </a:bodyPr>
          <a:lstStyle/>
          <a:p>
            <a:pPr algn="l"/>
            <a:r>
              <a:rPr lang="fr-FR" sz="2800" b="1" dirty="0">
                <a:latin typeface="Arial" pitchFamily="34" charset="0"/>
                <a:cs typeface="Arial" pitchFamily="34" charset="0"/>
              </a:rPr>
              <a:t>5. Méthodologie (matériel expériences 3 et 4)</a:t>
            </a:r>
            <a:endParaRPr lang="fr-FR" sz="28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22160" y="1124744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Tablette tactile (Expérience 3)</a:t>
            </a:r>
          </a:p>
        </p:txBody>
      </p:sp>
      <p:pic>
        <p:nvPicPr>
          <p:cNvPr id="27" name="Espace réservé du contenu 26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4572008"/>
            <a:ext cx="1260000" cy="1260000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>
          <a:xfrm>
            <a:off x="4572000" y="1124744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Souris 3 D ( Expérience 4)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0F7-FCE3-4061-87B4-03B874E20429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28" name="Image 2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3214686"/>
            <a:ext cx="1260000" cy="1260000"/>
          </a:xfrm>
          <a:prstGeom prst="rect">
            <a:avLst/>
          </a:prstGeom>
        </p:spPr>
      </p:pic>
      <p:pic>
        <p:nvPicPr>
          <p:cNvPr id="29" name="Image 2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98" y="1928802"/>
            <a:ext cx="1260000" cy="1260000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>
            <a:off x="4289450" y="1340768"/>
            <a:ext cx="0" cy="5616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857356" y="514351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000364" y="371475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929058" y="250030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pic>
        <p:nvPicPr>
          <p:cNvPr id="32" name="Image 31" descr="C:\Users\Public\Pictures\Sample Pictures\Capture5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102" y="2226457"/>
            <a:ext cx="1302105" cy="1286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LeftDown"/>
            <a:lightRig rig="threePt" dir="t"/>
          </a:scene3d>
        </p:spPr>
      </p:pic>
      <p:pic>
        <p:nvPicPr>
          <p:cNvPr id="36" name="Image 3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336" y="2500306"/>
            <a:ext cx="1263007" cy="1296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LeftDown"/>
            <a:lightRig rig="threePt" dir="t"/>
          </a:scene3d>
        </p:spPr>
      </p:pic>
      <p:pic>
        <p:nvPicPr>
          <p:cNvPr id="37" name="Espace réservé du contenu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01" y="3066484"/>
            <a:ext cx="1296537" cy="1296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isometricLeftDown"/>
            <a:lightRig rig="threePt" dir="t"/>
          </a:scene3d>
        </p:spPr>
      </p:pic>
      <p:pic>
        <p:nvPicPr>
          <p:cNvPr id="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892292" y="4191401"/>
            <a:ext cx="886214" cy="57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Flèche droite 127011"/>
          <p:cNvSpPr>
            <a:spLocks/>
          </p:cNvSpPr>
          <p:nvPr/>
        </p:nvSpPr>
        <p:spPr bwMode="auto">
          <a:xfrm>
            <a:off x="6484131" y="3607274"/>
            <a:ext cx="339725" cy="188912"/>
          </a:xfrm>
          <a:prstGeom prst="rightArrow">
            <a:avLst>
              <a:gd name="adj1" fmla="val 50000"/>
              <a:gd name="adj2" fmla="val 50270"/>
            </a:avLst>
          </a:prstGeom>
          <a:solidFill>
            <a:srgbClr val="FF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Flèche droite 127011"/>
          <p:cNvSpPr>
            <a:spLocks/>
          </p:cNvSpPr>
          <p:nvPr/>
        </p:nvSpPr>
        <p:spPr bwMode="auto">
          <a:xfrm>
            <a:off x="7627564" y="3306715"/>
            <a:ext cx="339725" cy="188912"/>
          </a:xfrm>
          <a:prstGeom prst="rightArrow">
            <a:avLst>
              <a:gd name="adj1" fmla="val 50000"/>
              <a:gd name="adj2" fmla="val 50270"/>
            </a:avLst>
          </a:prstGeom>
          <a:solidFill>
            <a:srgbClr val="FF00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>
            <a:off x="5148064" y="4653136"/>
            <a:ext cx="152037" cy="2160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Djouani - Soutenance de thèse 05/12/13</a:t>
            </a:r>
          </a:p>
        </p:txBody>
      </p:sp>
    </p:spTree>
    <p:extLst>
      <p:ext uri="{BB962C8B-B14F-4D97-AF65-F5344CB8AC3E}">
        <p14:creationId xmlns:p14="http://schemas.microsoft.com/office/powerpoint/2010/main" val="228302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27">
        <p:fade/>
      </p:transition>
    </mc:Choice>
    <mc:Fallback xmlns="">
      <p:transition spd="med" advTm="4827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  <a:solidFill>
            <a:srgbClr val="00B050">
              <a:alpha val="50000"/>
            </a:srgbClr>
          </a:solidFill>
        </p:spPr>
        <p:txBody>
          <a:bodyPr>
            <a:noAutofit/>
          </a:bodyPr>
          <a:lstStyle/>
          <a:p>
            <a:pPr algn="l"/>
            <a:br>
              <a:rPr lang="fr-FR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r-FR" sz="28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5. Méthodologie (procédure) </a:t>
            </a:r>
            <a:br>
              <a:rPr lang="fr-FR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fr-FR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Procédure :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Les sujets doivent rechercher un logement dans un site immobilier expérimental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Pré-test avec quelques pages de recherche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Phase de test = durée variable de 30 mn à 45 mn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Phase de post test :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Questionnaire Nasa TLX (mesure subjective de la charge cognitive)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Questionnaire  MMSE 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Questionnaire MILL HILL</a:t>
            </a:r>
            <a:endParaRPr lang="fr-FR" sz="1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0F7-FCE3-4061-87B4-03B874E20429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3" name="Accolade fermante 2"/>
          <p:cNvSpPr/>
          <p:nvPr/>
        </p:nvSpPr>
        <p:spPr>
          <a:xfrm>
            <a:off x="3851920" y="5017822"/>
            <a:ext cx="144016" cy="79208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11960" y="520593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séniors</a:t>
            </a:r>
          </a:p>
        </p:txBody>
      </p:sp>
      <p:sp>
        <p:nvSpPr>
          <p:cNvPr id="8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Djouani - Soutenance de thèse 05/12/13</a:t>
            </a:r>
          </a:p>
        </p:txBody>
      </p:sp>
    </p:spTree>
    <p:extLst>
      <p:ext uri="{BB962C8B-B14F-4D97-AF65-F5344CB8AC3E}">
        <p14:creationId xmlns:p14="http://schemas.microsoft.com/office/powerpoint/2010/main" val="2332629534"/>
      </p:ext>
    </p:extLst>
  </p:cSld>
  <p:clrMapOvr>
    <a:masterClrMapping/>
  </p:clrMapOvr>
  <p:transition spd="slow" advTm="4827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00B050">
              <a:alpha val="50000"/>
            </a:srgbClr>
          </a:solidFill>
        </p:spPr>
        <p:txBody>
          <a:bodyPr>
            <a:norm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Résultats principaux / expérience 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0F7-FCE3-4061-87B4-03B874E20429}" type="slidenum">
              <a:rPr lang="fr-FR" smtClean="0"/>
              <a:pPr/>
              <a:t>14</a:t>
            </a:fld>
            <a:endParaRPr lang="fr-FR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561966"/>
              </p:ext>
            </p:extLst>
          </p:nvPr>
        </p:nvGraphicFramePr>
        <p:xfrm>
          <a:off x="2663788" y="3861048"/>
          <a:ext cx="3276364" cy="2140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277311"/>
              </p:ext>
            </p:extLst>
          </p:nvPr>
        </p:nvGraphicFramePr>
        <p:xfrm>
          <a:off x="1115616" y="1431869"/>
          <a:ext cx="288032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133397"/>
              </p:ext>
            </p:extLst>
          </p:nvPr>
        </p:nvGraphicFramePr>
        <p:xfrm>
          <a:off x="4932040" y="1484784"/>
          <a:ext cx="2880320" cy="189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Djouani - Soutenance de thèse 05/12/13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15616" y="3376085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Figure 1: Temps moyen de recherche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853210" y="3376085"/>
            <a:ext cx="3535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Figure 2 : Nombre moyen consultation de la consigne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915816" y="6021288"/>
            <a:ext cx="3528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Figure 3 : Nombre moyen de pages consultées  </a:t>
            </a:r>
          </a:p>
        </p:txBody>
      </p:sp>
    </p:spTree>
    <p:extLst>
      <p:ext uri="{BB962C8B-B14F-4D97-AF65-F5344CB8AC3E}">
        <p14:creationId xmlns:p14="http://schemas.microsoft.com/office/powerpoint/2010/main" val="3739642092"/>
      </p:ext>
    </p:extLst>
  </p:cSld>
  <p:clrMapOvr>
    <a:masterClrMapping/>
  </p:clrMapOvr>
  <p:transition spd="slow" advTm="4827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B050">
              <a:alpha val="50000"/>
            </a:srgbClr>
          </a:solidFill>
        </p:spPr>
        <p:txBody>
          <a:bodyPr>
            <a:noAutofit/>
          </a:bodyPr>
          <a:lstStyle/>
          <a:p>
            <a:pPr algn="l"/>
            <a:r>
              <a:rPr lang="fr-FR" sz="28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6. Résultats principaux / Expérience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0F7-FCE3-4061-87B4-03B874E20429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8" name="Espace réservé du texte 4"/>
          <p:cNvSpPr txBox="1">
            <a:spLocks/>
          </p:cNvSpPr>
          <p:nvPr/>
        </p:nvSpPr>
        <p:spPr>
          <a:xfrm>
            <a:off x="2000232" y="2143116"/>
            <a:ext cx="5524096" cy="327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4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3358554978"/>
              </p:ext>
            </p:extLst>
          </p:nvPr>
        </p:nvGraphicFramePr>
        <p:xfrm>
          <a:off x="2268333" y="230675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39552" y="162880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Questionnaire Nasa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Tlx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Djouani - Soutenance de thèse 05/12/13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00231" y="5067099"/>
            <a:ext cx="4428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Figure : Evaluation de la charge mentale selon la modalité </a:t>
            </a:r>
          </a:p>
        </p:txBody>
      </p:sp>
    </p:spTree>
    <p:extLst>
      <p:ext uri="{BB962C8B-B14F-4D97-AF65-F5344CB8AC3E}">
        <p14:creationId xmlns:p14="http://schemas.microsoft.com/office/powerpoint/2010/main" val="3891259063"/>
      </p:ext>
    </p:extLst>
  </p:cSld>
  <p:clrMapOvr>
    <a:masterClrMapping/>
  </p:clrMapOvr>
  <p:transition spd="slow" advTm="4827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solidFill>
            <a:srgbClr val="00B050">
              <a:alpha val="50000"/>
            </a:srgbClr>
          </a:solidFill>
        </p:spPr>
        <p:txBody>
          <a:bodyPr>
            <a:noAutofit/>
          </a:bodyPr>
          <a:lstStyle/>
          <a:p>
            <a:pPr algn="l"/>
            <a:r>
              <a:rPr lang="fr-FR" sz="28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6. Résultats principaux / Expérience 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0F7-FCE3-4061-87B4-03B874E20429}" type="slidenum">
              <a:rPr lang="fr-FR" smtClean="0"/>
              <a:pPr/>
              <a:t>16</a:t>
            </a:fld>
            <a:endParaRPr lang="fr-FR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98650"/>
              </p:ext>
            </p:extLst>
          </p:nvPr>
        </p:nvGraphicFramePr>
        <p:xfrm>
          <a:off x="703078" y="1556792"/>
          <a:ext cx="322085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582280"/>
              </p:ext>
            </p:extLst>
          </p:nvPr>
        </p:nvGraphicFramePr>
        <p:xfrm>
          <a:off x="4499992" y="1556793"/>
          <a:ext cx="331236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607040"/>
              </p:ext>
            </p:extLst>
          </p:nvPr>
        </p:nvGraphicFramePr>
        <p:xfrm>
          <a:off x="2699792" y="3933056"/>
          <a:ext cx="324036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Djouani - Soutenance de thèse 05/12/13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699792" y="5809405"/>
            <a:ext cx="3754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Figure : indice de fixation selon la modalité et la complexité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45608" y="3502731"/>
            <a:ext cx="3312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Figure : indice de fixation selon l’âge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502412" y="3455421"/>
            <a:ext cx="3312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Figure : indice de fixation selon la modalité </a:t>
            </a:r>
          </a:p>
        </p:txBody>
      </p:sp>
    </p:spTree>
    <p:extLst>
      <p:ext uri="{BB962C8B-B14F-4D97-AF65-F5344CB8AC3E}">
        <p14:creationId xmlns:p14="http://schemas.microsoft.com/office/powerpoint/2010/main" val="4088788561"/>
      </p:ext>
    </p:extLst>
  </p:cSld>
  <p:clrMapOvr>
    <a:masterClrMapping/>
  </p:clrMapOvr>
  <p:transition spd="slow" advTm="4827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B050">
              <a:alpha val="50000"/>
            </a:srgbClr>
          </a:solidFill>
        </p:spPr>
        <p:txBody>
          <a:bodyPr>
            <a:noAutofit/>
          </a:bodyPr>
          <a:lstStyle/>
          <a:p>
            <a:pPr algn="l"/>
            <a:r>
              <a:rPr lang="fr-FR" sz="28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6. Résultats principaux / Expérience 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0F7-FCE3-4061-87B4-03B874E20429}" type="slidenum">
              <a:rPr lang="fr-FR" smtClean="0"/>
              <a:pPr/>
              <a:t>17</a:t>
            </a:fld>
            <a:endParaRPr lang="fr-FR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10171745"/>
              </p:ext>
            </p:extLst>
          </p:nvPr>
        </p:nvGraphicFramePr>
        <p:xfrm>
          <a:off x="2627784" y="2420888"/>
          <a:ext cx="3671887" cy="2293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11560" y="155679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Questionnaire Nasa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Tlx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Djouani - Soutenance de thèse 05/12/13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627784" y="472514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Figure : Evaluation de la charge mentale selon l’âge et la modalité </a:t>
            </a:r>
          </a:p>
        </p:txBody>
      </p:sp>
    </p:spTree>
    <p:extLst>
      <p:ext uri="{BB962C8B-B14F-4D97-AF65-F5344CB8AC3E}">
        <p14:creationId xmlns:p14="http://schemas.microsoft.com/office/powerpoint/2010/main" val="2903502399"/>
      </p:ext>
    </p:extLst>
  </p:cSld>
  <p:clrMapOvr>
    <a:masterClrMapping/>
  </p:clrMapOvr>
  <p:transition spd="slow" advTm="4827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solidFill>
            <a:srgbClr val="00B050">
              <a:alpha val="50000"/>
            </a:srgbClr>
          </a:solidFill>
        </p:spPr>
        <p:txBody>
          <a:bodyPr>
            <a:noAutofit/>
          </a:bodyPr>
          <a:lstStyle/>
          <a:p>
            <a:pPr algn="just"/>
            <a:r>
              <a:rPr lang="fr-FR" sz="28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6. Résultats principaux / Expérience 3 (tablette tactile)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0F7-FCE3-4061-87B4-03B874E20429}" type="slidenum">
              <a:rPr lang="fr-FR" smtClean="0"/>
              <a:pPr/>
              <a:t>18</a:t>
            </a:fld>
            <a:endParaRPr lang="fr-FR"/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3064590955"/>
              </p:ext>
            </p:extLst>
          </p:nvPr>
        </p:nvGraphicFramePr>
        <p:xfrm>
          <a:off x="4577793" y="1484784"/>
          <a:ext cx="3672408" cy="19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616465"/>
              </p:ext>
            </p:extLst>
          </p:nvPr>
        </p:nvGraphicFramePr>
        <p:xfrm>
          <a:off x="683568" y="1484784"/>
          <a:ext cx="345638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109132"/>
              </p:ext>
            </p:extLst>
          </p:nvPr>
        </p:nvGraphicFramePr>
        <p:xfrm>
          <a:off x="2555776" y="3789040"/>
          <a:ext cx="3600400" cy="1928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Djouani - Soutenance de thèse 05/12/13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83568" y="3421040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Figure : Temps moyen de recherche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582394" y="5720767"/>
            <a:ext cx="35737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Figure : Nombre moyen de pages consultées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577793" y="3421040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Figure : Nombre moyen consultation de la consigne </a:t>
            </a:r>
          </a:p>
        </p:txBody>
      </p:sp>
    </p:spTree>
    <p:extLst>
      <p:ext uri="{BB962C8B-B14F-4D97-AF65-F5344CB8AC3E}">
        <p14:creationId xmlns:p14="http://schemas.microsoft.com/office/powerpoint/2010/main" val="2291930463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solidFill>
            <a:srgbClr val="00B050">
              <a:alpha val="50000"/>
            </a:srgbClr>
          </a:solidFill>
        </p:spPr>
        <p:txBody>
          <a:bodyPr>
            <a:noAutofit/>
          </a:bodyPr>
          <a:lstStyle/>
          <a:p>
            <a:pPr algn="l"/>
            <a:r>
              <a:rPr lang="fr-FR" sz="28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6. Résultats principaux / Expérience 3 (tablette tactile)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endParaRPr lang="fr-FR" sz="2000" b="1" dirty="0"/>
          </a:p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endParaRPr lang="fr-FR" sz="20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0F7-FCE3-4061-87B4-03B874E20429}" type="slidenum">
              <a:rPr lang="fr-FR" smtClean="0"/>
              <a:pPr/>
              <a:t>19</a:t>
            </a:fld>
            <a:endParaRPr lang="fr-FR"/>
          </a:p>
        </p:txBody>
      </p:sp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3552013500"/>
              </p:ext>
            </p:extLst>
          </p:nvPr>
        </p:nvGraphicFramePr>
        <p:xfrm>
          <a:off x="2265271" y="2276872"/>
          <a:ext cx="4572000" cy="2712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64372" y="1628800"/>
            <a:ext cx="343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Questionnaire Nasa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Tlx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059832" y="6165304"/>
            <a:ext cx="3392016" cy="36512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Djouani - Soutenance de thèse 05/12/13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280154" y="5077606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Figure : Evaluation de la charge mentale selon la modalité </a:t>
            </a:r>
          </a:p>
        </p:txBody>
      </p:sp>
    </p:spTree>
    <p:extLst>
      <p:ext uri="{BB962C8B-B14F-4D97-AF65-F5344CB8AC3E}">
        <p14:creationId xmlns:p14="http://schemas.microsoft.com/office/powerpoint/2010/main" val="1752918654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  <a:solidFill>
            <a:srgbClr val="00B050">
              <a:alpha val="50000"/>
            </a:srgbClr>
          </a:solidFill>
        </p:spPr>
        <p:txBody>
          <a:bodyPr>
            <a:normAutofit/>
          </a:bodyPr>
          <a:lstStyle/>
          <a:p>
            <a:pPr algn="l"/>
            <a:r>
              <a:rPr lang="fr-FR" sz="28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Contexte de la recherche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Un dispositif breveté (Caro, 2007)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Cadre théorique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Questions de recherche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Méthodologie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Résultats principaux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Bilan et perspectives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72264" y="6357958"/>
            <a:ext cx="2133600" cy="365125"/>
          </a:xfrm>
        </p:spPr>
        <p:txBody>
          <a:bodyPr/>
          <a:lstStyle/>
          <a:p>
            <a:fld id="{08E250F7-FCE3-4061-87B4-03B874E20429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Djouani - Soutenance de thèse 05/12/13</a:t>
            </a:r>
          </a:p>
        </p:txBody>
      </p:sp>
    </p:spTree>
    <p:extLst>
      <p:ext uri="{BB962C8B-B14F-4D97-AF65-F5344CB8AC3E}">
        <p14:creationId xmlns:p14="http://schemas.microsoft.com/office/powerpoint/2010/main" val="2769560017"/>
      </p:ext>
    </p:extLst>
  </p:cSld>
  <p:clrMapOvr>
    <a:masterClrMapping/>
  </p:clrMapOvr>
  <p:transition spd="slow" advTm="4827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solidFill>
            <a:srgbClr val="00B050">
              <a:alpha val="50000"/>
            </a:srgbClr>
          </a:solidFill>
        </p:spPr>
        <p:txBody>
          <a:bodyPr>
            <a:noAutofit/>
          </a:bodyPr>
          <a:lstStyle/>
          <a:p>
            <a:pPr algn="l"/>
            <a:r>
              <a:rPr lang="fr-FR" sz="28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6. Résultats principaux / Expérience 4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0F7-FCE3-4061-87B4-03B874E20429}" type="slidenum">
              <a:rPr lang="fr-FR" smtClean="0"/>
              <a:pPr/>
              <a:t>20</a:t>
            </a:fld>
            <a:endParaRPr lang="fr-FR"/>
          </a:p>
        </p:txBody>
      </p:sp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100873667"/>
              </p:ext>
            </p:extLst>
          </p:nvPr>
        </p:nvGraphicFramePr>
        <p:xfrm>
          <a:off x="4644008" y="1484784"/>
          <a:ext cx="3312368" cy="203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1131609973"/>
              </p:ext>
            </p:extLst>
          </p:nvPr>
        </p:nvGraphicFramePr>
        <p:xfrm>
          <a:off x="2867568" y="4005064"/>
          <a:ext cx="3168352" cy="1760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3093675874"/>
              </p:ext>
            </p:extLst>
          </p:nvPr>
        </p:nvGraphicFramePr>
        <p:xfrm>
          <a:off x="483681" y="1484784"/>
          <a:ext cx="338437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Djouani - Soutenance de thèse 05/12/13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7544" y="359241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Figure : Temps moyen de recherche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865148" y="5748910"/>
            <a:ext cx="3240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Figure : Nombre moyen de pages consultées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658012" y="3515472"/>
            <a:ext cx="35863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Figure : Nombre moyen de consultation de la consigne </a:t>
            </a:r>
          </a:p>
        </p:txBody>
      </p:sp>
    </p:spTree>
    <p:extLst>
      <p:ext uri="{BB962C8B-B14F-4D97-AF65-F5344CB8AC3E}">
        <p14:creationId xmlns:p14="http://schemas.microsoft.com/office/powerpoint/2010/main" val="3822516161"/>
      </p:ext>
    </p:extLst>
  </p:cSld>
  <p:clrMapOvr>
    <a:masterClrMapping/>
  </p:clrMapOvr>
  <p:transition spd="slow" advTm="4827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solidFill>
            <a:srgbClr val="00B050">
              <a:alpha val="50000"/>
            </a:srgbClr>
          </a:solidFill>
        </p:spPr>
        <p:txBody>
          <a:bodyPr>
            <a:noAutofit/>
          </a:bodyPr>
          <a:lstStyle/>
          <a:p>
            <a:pPr algn="l"/>
            <a:r>
              <a:rPr lang="fr-FR" sz="28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6. Résultats principaux / Expérience 4 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0F7-FCE3-4061-87B4-03B874E20429}" type="slidenum">
              <a:rPr lang="fr-FR" smtClean="0"/>
              <a:pPr/>
              <a:t>21</a:t>
            </a:fld>
            <a:endParaRPr lang="fr-FR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66022407"/>
              </p:ext>
            </p:extLst>
          </p:nvPr>
        </p:nvGraphicFramePr>
        <p:xfrm>
          <a:off x="648903" y="2492896"/>
          <a:ext cx="3525714" cy="2304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Espace réservé du contenu 10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14811786"/>
              </p:ext>
            </p:extLst>
          </p:nvPr>
        </p:nvGraphicFramePr>
        <p:xfrm>
          <a:off x="4538635" y="2420888"/>
          <a:ext cx="36004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39552" y="1844824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Questionnaire Nasa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Tlx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Djouani - Soutenance de thèse 05/12/13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529470" y="4888123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Figure : Evaluation de la charge mentale selon la modalité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47564" y="4888124"/>
            <a:ext cx="35283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Arial" panose="020B0604020202020204" pitchFamily="34" charset="0"/>
                <a:cs typeface="Arial" panose="020B0604020202020204" pitchFamily="34" charset="0"/>
              </a:rPr>
              <a:t>Figure : Evaluation de la charge mentale selon l’âge </a:t>
            </a:r>
          </a:p>
        </p:txBody>
      </p:sp>
    </p:spTree>
    <p:extLst>
      <p:ext uri="{BB962C8B-B14F-4D97-AF65-F5344CB8AC3E}">
        <p14:creationId xmlns:p14="http://schemas.microsoft.com/office/powerpoint/2010/main" val="4154102823"/>
      </p:ext>
    </p:extLst>
  </p:cSld>
  <p:clrMapOvr>
    <a:masterClrMapping/>
  </p:clrMapOvr>
  <p:transition spd="slow" advTm="4827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solidFill>
            <a:srgbClr val="00B050">
              <a:alpha val="50000"/>
            </a:srgbClr>
          </a:solidFill>
        </p:spPr>
        <p:txBody>
          <a:bodyPr>
            <a:normAutofit/>
          </a:bodyPr>
          <a:lstStyle/>
          <a:p>
            <a:pPr algn="l"/>
            <a:r>
              <a:rPr lang="fr-FR" sz="28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7. Bilan et perspectives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fr-F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fr-FR" sz="8000" dirty="0">
                <a:latin typeface="Arial" panose="020B0604020202020204" pitchFamily="34" charset="0"/>
                <a:cs typeface="Arial" panose="020B0604020202020204" pitchFamily="34" charset="0"/>
              </a:rPr>
              <a:t>But de ce travail : tester un dispositif de prévisualisation en étudiant les modalités d’interaction et les processus cognitifs impliqués.</a:t>
            </a:r>
          </a:p>
          <a:p>
            <a:pPr algn="just">
              <a:lnSpc>
                <a:spcPct val="170000"/>
              </a:lnSpc>
            </a:pPr>
            <a:r>
              <a:rPr lang="fr-FR" sz="8000" dirty="0">
                <a:latin typeface="Arial" panose="020B0604020202020204" pitchFamily="34" charset="0"/>
                <a:cs typeface="Arial" panose="020B0604020202020204" pitchFamily="34" charset="0"/>
              </a:rPr>
              <a:t>Ce dispositif permet d’optimiser la recherche d’information tout en allégeant les ressources cognitives</a:t>
            </a:r>
          </a:p>
          <a:p>
            <a:pPr algn="just">
              <a:lnSpc>
                <a:spcPct val="170000"/>
              </a:lnSpc>
            </a:pPr>
            <a:r>
              <a:rPr lang="fr-FR" sz="8000" dirty="0">
                <a:latin typeface="Arial" panose="020B0604020202020204" pitchFamily="34" charset="0"/>
                <a:cs typeface="Arial" panose="020B0604020202020204" pitchFamily="34" charset="0"/>
              </a:rPr>
              <a:t>Il réduit la distance entre l’état initial et l’état final ( modèle Rouet &amp; Tricot)</a:t>
            </a:r>
          </a:p>
          <a:p>
            <a:pPr algn="just">
              <a:lnSpc>
                <a:spcPct val="170000"/>
              </a:lnSpc>
            </a:pPr>
            <a:r>
              <a:rPr lang="fr-FR" sz="8000" dirty="0">
                <a:latin typeface="Arial" panose="020B0604020202020204" pitchFamily="34" charset="0"/>
                <a:cs typeface="Arial" panose="020B0604020202020204" pitchFamily="34" charset="0"/>
              </a:rPr>
              <a:t>Expérimentation limitée (recherche de logement et choix des participants)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fr-F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endParaRPr lang="fr-F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/>
          </a:p>
          <a:p>
            <a:endParaRPr lang="fr-FR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0F7-FCE3-4061-87B4-03B874E20429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Djouani - Soutenance de thèse 05/12/13</a:t>
            </a:r>
          </a:p>
        </p:txBody>
      </p:sp>
    </p:spTree>
    <p:extLst>
      <p:ext uri="{BB962C8B-B14F-4D97-AF65-F5344CB8AC3E}">
        <p14:creationId xmlns:p14="http://schemas.microsoft.com/office/powerpoint/2010/main" val="271514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827">
        <p14:reveal/>
      </p:transition>
    </mc:Choice>
    <mc:Fallback xmlns="">
      <p:transition spd="slow" advTm="4827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solidFill>
            <a:srgbClr val="00B050">
              <a:alpha val="50000"/>
            </a:srgbClr>
          </a:solidFill>
        </p:spPr>
        <p:txBody>
          <a:bodyPr>
            <a:norm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…et pour finir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fr-FR" sz="19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page web doit faire l'effet d'une commode aux tiroirs transparents. Pas question d'ouvrir successivement tous les tiroirs pour découvrir où se trouvent les chaussettes</a:t>
            </a:r>
            <a:r>
              <a:rPr lang="fr-FR" sz="1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» </a:t>
            </a:r>
            <a:r>
              <a:rPr lang="fr-FR" sz="19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(Joël Ronez). 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fr-FR" sz="19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fr-FR" sz="19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fr-FR" sz="19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fr-FR" sz="19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fr-FR" sz="19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fr-FR" sz="19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Merci…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0F7-FCE3-4061-87B4-03B874E20429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84984"/>
            <a:ext cx="3360420" cy="2415540"/>
          </a:xfrm>
          <a:prstGeom prst="rect">
            <a:avLst/>
          </a:prstGeom>
        </p:spPr>
      </p:pic>
      <p:sp>
        <p:nvSpPr>
          <p:cNvPr id="8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Djouani - Soutenance de thèse 05/12/13</a:t>
            </a:r>
          </a:p>
        </p:txBody>
      </p:sp>
    </p:spTree>
    <p:extLst>
      <p:ext uri="{BB962C8B-B14F-4D97-AF65-F5344CB8AC3E}">
        <p14:creationId xmlns:p14="http://schemas.microsoft.com/office/powerpoint/2010/main" val="429071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827">
        <p14:reveal/>
      </p:transition>
    </mc:Choice>
    <mc:Fallback xmlns="">
      <p:transition spd="slow" advTm="482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  <a:solidFill>
            <a:srgbClr val="00B050">
              <a:alpha val="50000"/>
            </a:srgbClr>
          </a:solidFill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fr-FR" sz="28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Contexte de la recherche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fr-FR" sz="20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La recherche d’information sur internet a évolué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Une activité complexe 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la variété des contenus des pages web, leurs formats et la diversité des informations sur le web = </a:t>
            </a:r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problèmes de désorientation ou de surcharge cognitive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0F7-FCE3-4061-87B4-03B874E20429}" type="slidenum">
              <a:rPr lang="fr-FR" b="1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Djouani - Soutenance de thèse 05/12/13</a:t>
            </a:r>
          </a:p>
        </p:txBody>
      </p:sp>
    </p:spTree>
    <p:extLst>
      <p:ext uri="{BB962C8B-B14F-4D97-AF65-F5344CB8AC3E}">
        <p14:creationId xmlns:p14="http://schemas.microsoft.com/office/powerpoint/2010/main" val="322509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27">
        <p:fade/>
      </p:transition>
    </mc:Choice>
    <mc:Fallback xmlns="">
      <p:transition spd="med" advTm="482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B050">
              <a:alpha val="50000"/>
            </a:srgbClr>
          </a:solidFill>
        </p:spPr>
        <p:txBody>
          <a:bodyPr>
            <a:noAutofit/>
          </a:bodyPr>
          <a:lstStyle/>
          <a:p>
            <a:pPr marL="742950" indent="-742950" algn="l">
              <a:buFont typeface="+mj-lt"/>
              <a:buAutoNum type="arabicPeriod" startAt="2"/>
            </a:pPr>
            <a:r>
              <a:rPr lang="fr-FR" sz="28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Un dispositif breveté ( Caro, </a:t>
            </a:r>
            <a:r>
              <a:rPr lang="fr-FR" sz="2800" b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2007)</a:t>
            </a:r>
            <a:endParaRPr lang="fr-FR" sz="9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0F7-FCE3-4061-87B4-03B874E20429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37" y="1928802"/>
            <a:ext cx="5018054" cy="328651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  <a:softEdge rad="63500"/>
          </a:effectLst>
          <a:scene3d>
            <a:camera prst="isometricOffAxis1Right"/>
            <a:lightRig rig="threePt" dir="t"/>
          </a:scene3d>
          <a:sp3d>
            <a:bevelT prst="angle"/>
          </a:sp3d>
        </p:spPr>
      </p:pic>
      <p:pic>
        <p:nvPicPr>
          <p:cNvPr id="7" name="Image 6" descr="gecko2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786578" y="4143380"/>
            <a:ext cx="1327150" cy="958215"/>
          </a:xfrm>
          <a:prstGeom prst="rect">
            <a:avLst/>
          </a:prstGeom>
        </p:spPr>
      </p:pic>
      <p:sp>
        <p:nvSpPr>
          <p:cNvPr id="8" name="Text Box 139"/>
          <p:cNvSpPr txBox="1">
            <a:spLocks noChangeArrowheads="1"/>
          </p:cNvSpPr>
          <p:nvPr/>
        </p:nvSpPr>
        <p:spPr bwMode="auto">
          <a:xfrm>
            <a:off x="6941488" y="2780928"/>
            <a:ext cx="1578858" cy="1005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fr-FR" sz="1200" b="1" dirty="0"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Appui vertical de la main sur le corps de la souris (puis déplacement horizontal)</a:t>
            </a:r>
            <a:endParaRPr lang="fr-FR" sz="1200" dirty="0">
              <a:effectLst/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fr-FR" sz="1200" dirty="0">
                <a:effectLst/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9" name="AutoShape 141"/>
          <p:cNvSpPr>
            <a:spLocks noChangeArrowheads="1"/>
          </p:cNvSpPr>
          <p:nvPr/>
        </p:nvSpPr>
        <p:spPr bwMode="auto">
          <a:xfrm>
            <a:off x="7715272" y="3786190"/>
            <a:ext cx="142876" cy="510858"/>
          </a:xfrm>
          <a:prstGeom prst="downArrow">
            <a:avLst>
              <a:gd name="adj1" fmla="val 50000"/>
              <a:gd name="adj2" fmla="val 49008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Djouani - Soutenance de thèse 05/12/13</a:t>
            </a:r>
          </a:p>
        </p:txBody>
      </p:sp>
    </p:spTree>
    <p:extLst>
      <p:ext uri="{BB962C8B-B14F-4D97-AF65-F5344CB8AC3E}">
        <p14:creationId xmlns:p14="http://schemas.microsoft.com/office/powerpoint/2010/main" val="7145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827">
        <p14:reveal/>
      </p:transition>
    </mc:Choice>
    <mc:Fallback xmlns="">
      <p:transition spd="slow" advTm="482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  <a:solidFill>
            <a:srgbClr val="00B050">
              <a:alpha val="50000"/>
            </a:srgbClr>
          </a:solidFill>
        </p:spPr>
        <p:txBody>
          <a:bodyPr>
            <a:noAutofit/>
          </a:bodyPr>
          <a:lstStyle/>
          <a:p>
            <a:pPr marL="742950" indent="-742950" algn="l">
              <a:buFont typeface="+mj-lt"/>
              <a:buAutoNum type="arabicPeriod" startAt="3"/>
            </a:pPr>
            <a:r>
              <a:rPr lang="fr-FR" sz="28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Cadre théorique (1/2)</a:t>
            </a:r>
            <a:b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500594"/>
          </a:xfrm>
        </p:spPr>
        <p:txBody>
          <a:bodyPr>
            <a:normAutofit/>
          </a:bodyPr>
          <a:lstStyle/>
          <a:p>
            <a:endParaRPr lang="fr-F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Un modèle pour comprendre les processus cognitifs impliqués</a:t>
            </a:r>
          </a:p>
          <a:p>
            <a:endParaRPr lang="fr-FR" dirty="0"/>
          </a:p>
          <a:p>
            <a:endParaRPr lang="fr-FR" dirty="0"/>
          </a:p>
          <a:p>
            <a:endParaRPr lang="fr-FR" i="1" dirty="0"/>
          </a:p>
          <a:p>
            <a:endParaRPr lang="fr-FR" dirty="0"/>
          </a:p>
          <a:p>
            <a:pPr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0F7-FCE3-4061-87B4-03B874E20429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3357554" y="2786058"/>
            <a:ext cx="2066888" cy="13564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043608" y="4357694"/>
            <a:ext cx="2252768" cy="135732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143504" y="4286256"/>
            <a:ext cx="1857388" cy="14287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357554" y="3000372"/>
            <a:ext cx="20785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L'évaluation </a:t>
            </a:r>
            <a:r>
              <a:rPr lang="fr-FR" sz="1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(Représentation du but</a:t>
            </a:r>
            <a:r>
              <a:rPr lang="fr-FR" sz="16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71600" y="4714884"/>
            <a:ext cx="232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Traitement </a:t>
            </a:r>
            <a:r>
              <a:rPr lang="fr-FR" sz="1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de l’information sélectionnée.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214942" y="464344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Sélection </a:t>
            </a:r>
            <a:r>
              <a:rPr lang="fr-FR" sz="1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d’une source d’information </a:t>
            </a:r>
          </a:p>
        </p:txBody>
      </p:sp>
      <p:sp>
        <p:nvSpPr>
          <p:cNvPr id="14" name="Virage 13"/>
          <p:cNvSpPr/>
          <p:nvPr/>
        </p:nvSpPr>
        <p:spPr>
          <a:xfrm>
            <a:off x="2500298" y="3143248"/>
            <a:ext cx="813816" cy="121444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Virage 14"/>
          <p:cNvSpPr/>
          <p:nvPr/>
        </p:nvSpPr>
        <p:spPr>
          <a:xfrm rot="5400000">
            <a:off x="5460161" y="3178967"/>
            <a:ext cx="1071570" cy="114300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Flèche gauche 15"/>
          <p:cNvSpPr/>
          <p:nvPr/>
        </p:nvSpPr>
        <p:spPr>
          <a:xfrm>
            <a:off x="3286116" y="4643446"/>
            <a:ext cx="185738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99592" y="17008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786050" y="5786454"/>
            <a:ext cx="3528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Modèle EST (Rouet &amp; Tricot,1998)</a:t>
            </a:r>
          </a:p>
        </p:txBody>
      </p:sp>
      <p:sp>
        <p:nvSpPr>
          <p:cNvPr id="18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Djouani - Soutenance de thèse 05/12/13</a:t>
            </a:r>
          </a:p>
        </p:txBody>
      </p:sp>
    </p:spTree>
    <p:extLst>
      <p:ext uri="{BB962C8B-B14F-4D97-AF65-F5344CB8AC3E}">
        <p14:creationId xmlns:p14="http://schemas.microsoft.com/office/powerpoint/2010/main" val="5094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7">
        <p14:prism isContent="1"/>
      </p:transition>
    </mc:Choice>
    <mc:Fallback xmlns="">
      <p:transition spd="slow" advTm="4827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B050">
              <a:alpha val="50000"/>
            </a:srgbClr>
          </a:solidFill>
        </p:spPr>
        <p:txBody>
          <a:bodyPr>
            <a:normAutofit fontScale="90000"/>
          </a:bodyPr>
          <a:lstStyle/>
          <a:p>
            <a:pPr algn="l"/>
            <a:br>
              <a:rPr lang="fr-FR" dirty="0"/>
            </a:br>
            <a:br>
              <a:rPr lang="fr-FR" dirty="0"/>
            </a:br>
            <a:r>
              <a:rPr lang="fr-FR" sz="31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3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31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Cadre théorique (2/2)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Courier New" pitchFamily="49" charset="0"/>
              <a:buChar char="o"/>
            </a:pPr>
            <a:r>
              <a:rPr lang="fr-FR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 modèle pour comprendre la charge cognitive imposée par le traitement de l’information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0F7-FCE3-4061-87B4-03B874E20429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357290" y="2857496"/>
            <a:ext cx="5715040" cy="432048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rgbClr val="92D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00232" y="2928934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Capacité de la mémoire de travail</a:t>
            </a:r>
          </a:p>
        </p:txBody>
      </p:sp>
      <p:sp>
        <p:nvSpPr>
          <p:cNvPr id="8" name="Ellipse 7"/>
          <p:cNvSpPr/>
          <p:nvPr/>
        </p:nvSpPr>
        <p:spPr>
          <a:xfrm>
            <a:off x="1428728" y="4357694"/>
            <a:ext cx="1728254" cy="1008112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304831" y="4369391"/>
            <a:ext cx="1850629" cy="1008112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5230260" y="4357694"/>
            <a:ext cx="2000264" cy="984029"/>
          </a:xfrm>
          <a:prstGeom prst="ellipse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643042" y="4429132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liée à la complexité du contenu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357554" y="4500570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liée a la manière de présenter l’info (inutile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214942" y="450057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(utile) contribuant à l'apprentissage</a:t>
            </a:r>
          </a:p>
        </p:txBody>
      </p:sp>
      <p:sp>
        <p:nvSpPr>
          <p:cNvPr id="14" name="Double flèche horizontale 13"/>
          <p:cNvSpPr/>
          <p:nvPr/>
        </p:nvSpPr>
        <p:spPr>
          <a:xfrm>
            <a:off x="1357290" y="3857628"/>
            <a:ext cx="1799692" cy="287056"/>
          </a:xfrm>
          <a:prstGeom prst="leftRightArrow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Double flèche horizontale 14"/>
          <p:cNvSpPr/>
          <p:nvPr/>
        </p:nvSpPr>
        <p:spPr>
          <a:xfrm>
            <a:off x="3425803" y="3857628"/>
            <a:ext cx="1629937" cy="287056"/>
          </a:xfrm>
          <a:prstGeom prst="leftRightArrow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flèche horizontale 15"/>
          <p:cNvSpPr/>
          <p:nvPr/>
        </p:nvSpPr>
        <p:spPr>
          <a:xfrm>
            <a:off x="5416145" y="3857628"/>
            <a:ext cx="1656186" cy="287056"/>
          </a:xfrm>
          <a:prstGeom prst="leftRightArrow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500166" y="328612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Charge intrinsèque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357554" y="3286124"/>
            <a:ext cx="1487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Charge extrinsèque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286380" y="3286124"/>
            <a:ext cx="1462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Charge pertinente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209513" y="5567821"/>
            <a:ext cx="435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Théorie de la Charge Cognitive (Sweller,1999</a:t>
            </a:r>
            <a:r>
              <a:rPr lang="fr-FR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Djouani - Soutenance de thèse 05/12/13</a:t>
            </a:r>
          </a:p>
        </p:txBody>
      </p:sp>
    </p:spTree>
    <p:extLst>
      <p:ext uri="{BB962C8B-B14F-4D97-AF65-F5344CB8AC3E}">
        <p14:creationId xmlns:p14="http://schemas.microsoft.com/office/powerpoint/2010/main" val="27712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7">
        <p14:prism isContent="1"/>
      </p:transition>
    </mc:Choice>
    <mc:Fallback xmlns="">
      <p:transition spd="slow" advTm="4827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B050">
              <a:alpha val="50000"/>
            </a:srgbClr>
          </a:solidFill>
        </p:spPr>
        <p:txBody>
          <a:bodyPr>
            <a:normAutofit/>
          </a:bodyPr>
          <a:lstStyle/>
          <a:p>
            <a:pPr marL="742950" indent="-742950" algn="l">
              <a:buFont typeface="+mj-lt"/>
              <a:buAutoNum type="arabicPeriod" startAt="4"/>
            </a:pPr>
            <a:r>
              <a:rPr lang="fr-FR" sz="28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Questions de recherche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Ce dispositif de prévisualisation devrait mener à des performances de recherche d’informations supérieures (améliorer les temps de recherche). 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Il entraîne une réduction de la charge cognitive en mémoire de travail.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20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</a:pPr>
            <a:endParaRPr lang="fr-FR" sz="20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0F7-FCE3-4061-87B4-03B874E20429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Djouani - Soutenance de thèse 05/12/13</a:t>
            </a:r>
          </a:p>
        </p:txBody>
      </p:sp>
    </p:spTree>
    <p:extLst>
      <p:ext uri="{BB962C8B-B14F-4D97-AF65-F5344CB8AC3E}">
        <p14:creationId xmlns:p14="http://schemas.microsoft.com/office/powerpoint/2010/main" val="3863583057"/>
      </p:ext>
    </p:extLst>
  </p:cSld>
  <p:clrMapOvr>
    <a:masterClrMapping/>
  </p:clrMapOvr>
  <p:transition spd="slow" advTm="4827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B050">
              <a:alpha val="50000"/>
            </a:srgbClr>
          </a:solidFill>
        </p:spPr>
        <p:txBody>
          <a:bodyPr>
            <a:noAutofit/>
          </a:bodyPr>
          <a:lstStyle/>
          <a:p>
            <a:pPr algn="l"/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fr-FR" sz="28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Méthodologie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(population expérimentale)</a:t>
            </a:r>
            <a:b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185 sujets ( étudiants (N= 20 ans)</a:t>
            </a:r>
            <a:r>
              <a:rPr lang="fr-FR" sz="2000" i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vs </a:t>
            </a:r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séniors (N= 69 ans))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Du certificat d’études au Doctorat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Pas de connaissances préalables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Savent utiliser un navigateur et une souris informatique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Critères d’inclusion :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MMSE (dépister les déficits cognitifs)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MILL HILL ( échelle de vocabulaire)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0F7-FCE3-4061-87B4-03B874E20429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Djouani - Soutenance de thèse 05/12/13</a:t>
            </a:r>
          </a:p>
        </p:txBody>
      </p:sp>
    </p:spTree>
    <p:extLst>
      <p:ext uri="{BB962C8B-B14F-4D97-AF65-F5344CB8AC3E}">
        <p14:creationId xmlns:p14="http://schemas.microsoft.com/office/powerpoint/2010/main" val="2625057080"/>
      </p:ext>
    </p:extLst>
  </p:cSld>
  <p:clrMapOvr>
    <a:masterClrMapping/>
  </p:clrMapOvr>
  <p:transition spd="slow" advTm="4827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42334"/>
            <a:ext cx="8136904" cy="4504746"/>
          </a:xfrm>
          <a:prstGeom prst="rect">
            <a:avLst/>
          </a:prstGeom>
        </p:spPr>
      </p:pic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7373417" cy="406531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50F7-FCE3-4061-87B4-03B874E20429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7715"/>
          </a:xfrm>
          <a:solidFill>
            <a:srgbClr val="00B050">
              <a:alpha val="50000"/>
            </a:srgbClr>
          </a:solidFill>
        </p:spPr>
        <p:txBody>
          <a:bodyPr>
            <a:noAutofit/>
          </a:bodyPr>
          <a:lstStyle/>
          <a:p>
            <a:pPr algn="l"/>
            <a:br>
              <a:rPr lang="fr-FR" sz="2800" dirty="0"/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fr-FR" sz="28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Méthodologie (matériel expérience 1)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Djouani - Soutenance de thèse 05/12/13</a:t>
            </a:r>
          </a:p>
        </p:txBody>
      </p:sp>
    </p:spTree>
    <p:extLst>
      <p:ext uri="{BB962C8B-B14F-4D97-AF65-F5344CB8AC3E}">
        <p14:creationId xmlns:p14="http://schemas.microsoft.com/office/powerpoint/2010/main" val="25639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27">
        <p:fade/>
      </p:transition>
    </mc:Choice>
    <mc:Fallback xmlns="">
      <p:transition spd="med" advTm="4827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0197_slide">
  <a:themeElements>
    <a:clrScheme name="Office Theme 2">
      <a:dk1>
        <a:srgbClr val="333333"/>
      </a:dk1>
      <a:lt1>
        <a:srgbClr val="FFFFFF"/>
      </a:lt1>
      <a:dk2>
        <a:srgbClr val="996600"/>
      </a:dk2>
      <a:lt2>
        <a:srgbClr val="FFFFFF"/>
      </a:lt2>
      <a:accent1>
        <a:srgbClr val="F7A863"/>
      </a:accent1>
      <a:accent2>
        <a:srgbClr val="D9C541"/>
      </a:accent2>
      <a:accent3>
        <a:srgbClr val="CAB8AA"/>
      </a:accent3>
      <a:accent4>
        <a:srgbClr val="DADADA"/>
      </a:accent4>
      <a:accent5>
        <a:srgbClr val="FAD1B7"/>
      </a:accent5>
      <a:accent6>
        <a:srgbClr val="C4B23A"/>
      </a:accent6>
      <a:hlink>
        <a:srgbClr val="F7CA6F"/>
      </a:hlink>
      <a:folHlink>
        <a:srgbClr val="F7CCC3"/>
      </a:folHlink>
    </a:clrScheme>
    <a:fontScheme name="Thèm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DEAE4E"/>
        </a:accent1>
        <a:accent2>
          <a:srgbClr val="E6B85C"/>
        </a:accent2>
        <a:accent3>
          <a:srgbClr val="CAB8AA"/>
        </a:accent3>
        <a:accent4>
          <a:srgbClr val="DADADA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F7A863"/>
        </a:accent1>
        <a:accent2>
          <a:srgbClr val="D9C541"/>
        </a:accent2>
        <a:accent3>
          <a:srgbClr val="CAB8AA"/>
        </a:accent3>
        <a:accent4>
          <a:srgbClr val="DADADA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91D4F2"/>
        </a:accent1>
        <a:accent2>
          <a:srgbClr val="EDBE5F"/>
        </a:accent2>
        <a:accent3>
          <a:srgbClr val="CAB8AA"/>
        </a:accent3>
        <a:accent4>
          <a:srgbClr val="DADADA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A4E667"/>
        </a:accent1>
        <a:accent2>
          <a:srgbClr val="B2C3FF"/>
        </a:accent2>
        <a:accent3>
          <a:srgbClr val="CAB8AA"/>
        </a:accent3>
        <a:accent4>
          <a:srgbClr val="DADADA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EAE4E"/>
        </a:accent1>
        <a:accent2>
          <a:srgbClr val="E6B85C"/>
        </a:accent2>
        <a:accent3>
          <a:srgbClr val="FFFFFF"/>
        </a:accent3>
        <a:accent4>
          <a:srgbClr val="000000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A863"/>
        </a:accent1>
        <a:accent2>
          <a:srgbClr val="D9C541"/>
        </a:accent2>
        <a:accent3>
          <a:srgbClr val="FFFFFF"/>
        </a:accent3>
        <a:accent4>
          <a:srgbClr val="000000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1D4F2"/>
        </a:accent1>
        <a:accent2>
          <a:srgbClr val="EDBE5F"/>
        </a:accent2>
        <a:accent3>
          <a:srgbClr val="FFFFFF"/>
        </a:accent3>
        <a:accent4>
          <a:srgbClr val="000000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4E667"/>
        </a:accent1>
        <a:accent2>
          <a:srgbClr val="B2C3FF"/>
        </a:accent2>
        <a:accent3>
          <a:srgbClr val="FFFFFF"/>
        </a:accent3>
        <a:accent4>
          <a:srgbClr val="000000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996600"/>
      </a:dk2>
      <a:lt2>
        <a:srgbClr val="FFFFFF"/>
      </a:lt2>
      <a:accent1>
        <a:srgbClr val="F7A863"/>
      </a:accent1>
      <a:accent2>
        <a:srgbClr val="D9C541"/>
      </a:accent2>
      <a:accent3>
        <a:srgbClr val="CAB8AA"/>
      </a:accent3>
      <a:accent4>
        <a:srgbClr val="DADADA"/>
      </a:accent4>
      <a:accent5>
        <a:srgbClr val="FAD1B7"/>
      </a:accent5>
      <a:accent6>
        <a:srgbClr val="C4B23A"/>
      </a:accent6>
      <a:hlink>
        <a:srgbClr val="F7CA6F"/>
      </a:hlink>
      <a:folHlink>
        <a:srgbClr val="F7CCC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DEAE4E"/>
        </a:accent1>
        <a:accent2>
          <a:srgbClr val="E6B85C"/>
        </a:accent2>
        <a:accent3>
          <a:srgbClr val="CAB8AA"/>
        </a:accent3>
        <a:accent4>
          <a:srgbClr val="DADADA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F7A863"/>
        </a:accent1>
        <a:accent2>
          <a:srgbClr val="D9C541"/>
        </a:accent2>
        <a:accent3>
          <a:srgbClr val="CAB8AA"/>
        </a:accent3>
        <a:accent4>
          <a:srgbClr val="DADADA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91D4F2"/>
        </a:accent1>
        <a:accent2>
          <a:srgbClr val="EDBE5F"/>
        </a:accent2>
        <a:accent3>
          <a:srgbClr val="CAB8AA"/>
        </a:accent3>
        <a:accent4>
          <a:srgbClr val="DADADA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996600"/>
        </a:dk2>
        <a:lt2>
          <a:srgbClr val="FFFFFF"/>
        </a:lt2>
        <a:accent1>
          <a:srgbClr val="A4E667"/>
        </a:accent1>
        <a:accent2>
          <a:srgbClr val="B2C3FF"/>
        </a:accent2>
        <a:accent3>
          <a:srgbClr val="CAB8AA"/>
        </a:accent3>
        <a:accent4>
          <a:srgbClr val="DADADA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EAE4E"/>
        </a:accent1>
        <a:accent2>
          <a:srgbClr val="E6B85C"/>
        </a:accent2>
        <a:accent3>
          <a:srgbClr val="FFFFFF"/>
        </a:accent3>
        <a:accent4>
          <a:srgbClr val="000000"/>
        </a:accent4>
        <a:accent5>
          <a:srgbClr val="ECD3B2"/>
        </a:accent5>
        <a:accent6>
          <a:srgbClr val="D0A653"/>
        </a:accent6>
        <a:hlink>
          <a:srgbClr val="EDC26B"/>
        </a:hlink>
        <a:folHlink>
          <a:srgbClr val="F7CA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A863"/>
        </a:accent1>
        <a:accent2>
          <a:srgbClr val="D9C541"/>
        </a:accent2>
        <a:accent3>
          <a:srgbClr val="FFFFFF"/>
        </a:accent3>
        <a:accent4>
          <a:srgbClr val="000000"/>
        </a:accent4>
        <a:accent5>
          <a:srgbClr val="FAD1B7"/>
        </a:accent5>
        <a:accent6>
          <a:srgbClr val="C4B23A"/>
        </a:accent6>
        <a:hlink>
          <a:srgbClr val="F7CA6F"/>
        </a:hlink>
        <a:folHlink>
          <a:srgbClr val="F7CC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1D4F2"/>
        </a:accent1>
        <a:accent2>
          <a:srgbClr val="EDBE5F"/>
        </a:accent2>
        <a:accent3>
          <a:srgbClr val="FFFFFF"/>
        </a:accent3>
        <a:accent4>
          <a:srgbClr val="000000"/>
        </a:accent4>
        <a:accent5>
          <a:srgbClr val="C7E6F7"/>
        </a:accent5>
        <a:accent6>
          <a:srgbClr val="D7AC55"/>
        </a:accent6>
        <a:hlink>
          <a:srgbClr val="D1BFFF"/>
        </a:hlink>
        <a:folHlink>
          <a:srgbClr val="A4EB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4E667"/>
        </a:accent1>
        <a:accent2>
          <a:srgbClr val="B2C3FF"/>
        </a:accent2>
        <a:accent3>
          <a:srgbClr val="FFFFFF"/>
        </a:accent3>
        <a:accent4>
          <a:srgbClr val="000000"/>
        </a:accent4>
        <a:accent5>
          <a:srgbClr val="CFF0B8"/>
        </a:accent5>
        <a:accent6>
          <a:srgbClr val="A1B0E7"/>
        </a:accent6>
        <a:hlink>
          <a:srgbClr val="FFCCDB"/>
        </a:hlink>
        <a:folHlink>
          <a:srgbClr val="F5C8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TC102191724[[fn=dance2]]</Template>
  <TotalTime>8578</TotalTime>
  <Words>1222</Words>
  <Application>Microsoft Office PowerPoint</Application>
  <PresentationFormat>Affichage à l'écran (4:3)</PresentationFormat>
  <Paragraphs>268</Paragraphs>
  <Slides>23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Courier New</vt:lpstr>
      <vt:lpstr>Symbol</vt:lpstr>
      <vt:lpstr>Times New Roman</vt:lpstr>
      <vt:lpstr>Verdana</vt:lpstr>
      <vt:lpstr>Wingdings</vt:lpstr>
      <vt:lpstr>ind_0197_slide</vt:lpstr>
      <vt:lpstr>1_Default Design</vt:lpstr>
      <vt:lpstr>Thème Office</vt:lpstr>
      <vt:lpstr>Recherche d’information dans les documents numériques : vers une variation des modalités d'exécution procédurale</vt:lpstr>
      <vt:lpstr>Plan</vt:lpstr>
      <vt:lpstr>Contexte de la recherche</vt:lpstr>
      <vt:lpstr>Un dispositif breveté ( Caro, 2007)</vt:lpstr>
      <vt:lpstr>Cadre théorique (1/2) </vt:lpstr>
      <vt:lpstr>  3. Cadre théorique (2/2)  </vt:lpstr>
      <vt:lpstr>Questions de recherche</vt:lpstr>
      <vt:lpstr> 5. Méthodologie (population expérimentale) </vt:lpstr>
      <vt:lpstr> 5. Méthodologie (matériel expérience 1) </vt:lpstr>
      <vt:lpstr> 5. Méthodologie (matériel expérience 1) </vt:lpstr>
      <vt:lpstr> La technique de l’oculométrie</vt:lpstr>
      <vt:lpstr>5. Méthodologie (matériel expériences 3 et 4)</vt:lpstr>
      <vt:lpstr> 5. Méthodologie (procédure)  </vt:lpstr>
      <vt:lpstr>Résultats principaux / expérience 1</vt:lpstr>
      <vt:lpstr>6. Résultats principaux / Expérience 1</vt:lpstr>
      <vt:lpstr>6. Résultats principaux / Expérience 2</vt:lpstr>
      <vt:lpstr>6. Résultats principaux / Expérience 2</vt:lpstr>
      <vt:lpstr>6. Résultats principaux / Expérience 3 (tablette tactile) </vt:lpstr>
      <vt:lpstr>6. Résultats principaux / Expérience 3 (tablette tactile)</vt:lpstr>
      <vt:lpstr>6. Résultats principaux / Expérience 4 </vt:lpstr>
      <vt:lpstr>6. Résultats principaux / Expérience 4 </vt:lpstr>
      <vt:lpstr>7. Bilan et perspectives</vt:lpstr>
      <vt:lpstr>…et pour finir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mohamed</dc:creator>
  <cp:lastModifiedBy>mohamed Djouani</cp:lastModifiedBy>
  <cp:revision>752</cp:revision>
  <cp:lastPrinted>2013-11-26T13:56:15Z</cp:lastPrinted>
  <dcterms:created xsi:type="dcterms:W3CDTF">2012-09-16T11:24:43Z</dcterms:created>
  <dcterms:modified xsi:type="dcterms:W3CDTF">2020-07-22T10:19:49Z</dcterms:modified>
</cp:coreProperties>
</file>